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m4a" ContentType="audi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colors2.xml" ContentType="application/vnd.ms-office.chartcolorstyle+xml"/>
  <Override PartName="/ppt/charts/style1.xml" ContentType="application/vnd.ms-office.chartstyle+xml"/>
  <Override PartName="/ppt/charts/style2.xml" ContentType="application/vnd.ms-office.chartstyl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2" r:id="rId3"/>
    <p:sldId id="258" r:id="rId4"/>
    <p:sldId id="259" r:id="rId5"/>
    <p:sldId id="260" r:id="rId6"/>
    <p:sldId id="263" r:id="rId7"/>
    <p:sldId id="261" r:id="rId8"/>
    <p:sldId id="266" r:id="rId9"/>
    <p:sldId id="291" r:id="rId10"/>
    <p:sldId id="292" r:id="rId11"/>
    <p:sldId id="267" r:id="rId12"/>
    <p:sldId id="264" r:id="rId13"/>
    <p:sldId id="265" r:id="rId14"/>
    <p:sldId id="286" r:id="rId15"/>
    <p:sldId id="285" r:id="rId16"/>
    <p:sldId id="293" r:id="rId17"/>
    <p:sldId id="281" r:id="rId18"/>
    <p:sldId id="282" r:id="rId19"/>
    <p:sldId id="283" r:id="rId20"/>
  </p:sldIdLst>
  <p:sldSz cx="12192000" cy="6858000"/>
  <p:notesSz cx="6858000" cy="9144000"/>
  <p:custDataLst>
    <p:tags r:id="rId24"/>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AC8A"/>
    <a:srgbClr val="9292A4"/>
    <a:srgbClr val="8083B6"/>
    <a:srgbClr val="BA867C"/>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60"/>
  </p:normalViewPr>
  <p:slideViewPr>
    <p:cSldViewPr snapToGrid="0">
      <p:cViewPr varScale="1">
        <p:scale>
          <a:sx n="72" d="100"/>
          <a:sy n="72" d="100"/>
        </p:scale>
        <p:origin x="344"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4" Type="http://schemas.openxmlformats.org/officeDocument/2006/relationships/tags" Target="tags/tag1.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microsoft.com/office/2011/relationships/chartStyle" Target="style2.xml"/><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860" b="0" i="0" u="none" strike="noStrike" kern="1200" spc="0" baseline="0">
                <a:solidFill>
                  <a:schemeClr val="tx1">
                    <a:lumMod val="65000"/>
                    <a:lumOff val="35000"/>
                  </a:schemeClr>
                </a:solidFill>
                <a:latin typeface="+mn-lt"/>
                <a:ea typeface="+mn-ea"/>
                <a:cs typeface="+mn-cs"/>
              </a:defRPr>
            </a:pPr>
            <a:r>
              <a:rPr lang="en-US" altLang="zh-CN" dirty="0"/>
              <a:t>2015-2019</a:t>
            </a:r>
            <a:r>
              <a:rPr lang="zh-CN" altLang="en-US" dirty="0"/>
              <a:t>年中国废水排放总量统计情况</a:t>
            </a:r>
            <a:endParaRPr lang="zh-CN" altLang="en-US" dirty="0"/>
          </a:p>
        </c:rich>
      </c:tx>
      <c:layout/>
      <c:overlay val="0"/>
      <c:spPr>
        <a:noFill/>
        <a:ln>
          <a:noFill/>
        </a:ln>
        <a:effectLst/>
      </c:spPr>
    </c:title>
    <c:autoTitleDeleted val="0"/>
    <c:plotArea>
      <c:layout/>
      <c:barChart>
        <c:barDir val="col"/>
        <c:grouping val="clustered"/>
        <c:varyColors val="0"/>
        <c:ser>
          <c:idx val="0"/>
          <c:order val="0"/>
          <c:tx>
            <c:strRef>
              <c:f>Sheet1!$B$1</c:f>
              <c:strCache>
                <c:ptCount val="1"/>
                <c:pt idx="0">
                  <c:v>工业废水排放量（亿吨）</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2015年</c:v>
                </c:pt>
                <c:pt idx="1">
                  <c:v>2016年</c:v>
                </c:pt>
                <c:pt idx="2">
                  <c:v>2017年</c:v>
                </c:pt>
                <c:pt idx="3">
                  <c:v>2018年</c:v>
                </c:pt>
                <c:pt idx="4">
                  <c:v>2019年</c:v>
                </c:pt>
              </c:strCache>
            </c:strRef>
          </c:cat>
          <c:val>
            <c:numRef>
              <c:f>Sheet1!$B$2:$B$6</c:f>
              <c:numCache>
                <c:formatCode>General</c:formatCode>
                <c:ptCount val="5"/>
                <c:pt idx="0">
                  <c:v>199.5</c:v>
                </c:pt>
                <c:pt idx="1">
                  <c:v>186.4</c:v>
                </c:pt>
                <c:pt idx="2">
                  <c:v>181.6</c:v>
                </c:pt>
                <c:pt idx="3">
                  <c:v>176</c:v>
                </c:pt>
                <c:pt idx="4">
                  <c:v>171</c:v>
                </c:pt>
              </c:numCache>
            </c:numRef>
          </c:val>
        </c:ser>
        <c:ser>
          <c:idx val="1"/>
          <c:order val="1"/>
          <c:tx>
            <c:strRef>
              <c:f>Sheet1!$C$1</c:f>
              <c:strCache>
                <c:ptCount val="1"/>
                <c:pt idx="0">
                  <c:v>城镇生活污水排放量（亿吨）</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2015年</c:v>
                </c:pt>
                <c:pt idx="1">
                  <c:v>2016年</c:v>
                </c:pt>
                <c:pt idx="2">
                  <c:v>2017年</c:v>
                </c:pt>
                <c:pt idx="3">
                  <c:v>2018年</c:v>
                </c:pt>
                <c:pt idx="4">
                  <c:v>2019年</c:v>
                </c:pt>
              </c:strCache>
            </c:strRef>
          </c:cat>
          <c:val>
            <c:numRef>
              <c:f>Sheet1!$C$2:$C$6</c:f>
              <c:numCache>
                <c:formatCode>General</c:formatCode>
                <c:ptCount val="5"/>
                <c:pt idx="0">
                  <c:v>535.8</c:v>
                </c:pt>
                <c:pt idx="1">
                  <c:v>524.7</c:v>
                </c:pt>
                <c:pt idx="2">
                  <c:v>518.1</c:v>
                </c:pt>
                <c:pt idx="3">
                  <c:v>510</c:v>
                </c:pt>
                <c:pt idx="4">
                  <c:v>503</c:v>
                </c:pt>
              </c:numCache>
            </c:numRef>
          </c:val>
        </c:ser>
        <c:ser>
          <c:idx val="2"/>
          <c:order val="2"/>
          <c:tx>
            <c:strRef>
              <c:f>Sheet1!$D$1</c:f>
              <c:strCache>
                <c:ptCount val="1"/>
                <c:pt idx="0">
                  <c:v>中国废水排放总量（亿吨）</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2015年</c:v>
                </c:pt>
                <c:pt idx="1">
                  <c:v>2016年</c:v>
                </c:pt>
                <c:pt idx="2">
                  <c:v>2017年</c:v>
                </c:pt>
                <c:pt idx="3">
                  <c:v>2018年</c:v>
                </c:pt>
                <c:pt idx="4">
                  <c:v>2019年</c:v>
                </c:pt>
              </c:strCache>
            </c:strRef>
          </c:cat>
          <c:val>
            <c:numRef>
              <c:f>Sheet1!$D$2:$D$6</c:f>
              <c:numCache>
                <c:formatCode>General</c:formatCode>
                <c:ptCount val="5"/>
                <c:pt idx="0">
                  <c:v>735.3</c:v>
                </c:pt>
                <c:pt idx="1">
                  <c:v>711.1</c:v>
                </c:pt>
                <c:pt idx="2">
                  <c:v>699.7</c:v>
                </c:pt>
                <c:pt idx="3">
                  <c:v>686</c:v>
                </c:pt>
                <c:pt idx="4">
                  <c:v>672</c:v>
                </c:pt>
              </c:numCache>
            </c:numRef>
          </c:val>
        </c:ser>
        <c:dLbls>
          <c:showLegendKey val="0"/>
          <c:showVal val="0"/>
          <c:showCatName val="0"/>
          <c:showSerName val="0"/>
          <c:showPercent val="0"/>
          <c:showBubbleSize val="0"/>
        </c:dLbls>
        <c:gapWidth val="219"/>
        <c:overlap val="-27"/>
        <c:axId val="1486252224"/>
        <c:axId val="1555501824"/>
      </c:barChart>
      <c:catAx>
        <c:axId val="14862522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555501824"/>
        <c:crosses val="autoZero"/>
        <c:auto val="1"/>
        <c:lblAlgn val="ctr"/>
        <c:lblOffset val="100"/>
        <c:noMultiLvlLbl val="0"/>
      </c:catAx>
      <c:valAx>
        <c:axId val="15555018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48625222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legend>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zh-CN" sz="1860" b="0" i="0" u="none" strike="noStrike" kern="1200" spc="0" baseline="0">
                <a:solidFill>
                  <a:schemeClr val="tx1">
                    <a:lumMod val="65000"/>
                    <a:lumOff val="35000"/>
                  </a:schemeClr>
                </a:solidFill>
                <a:latin typeface="+mn-lt"/>
                <a:ea typeface="+mn-ea"/>
                <a:cs typeface="+mn-cs"/>
              </a:defRPr>
            </a:pPr>
            <a:r>
              <a:rPr lang="en-US" altLang="zh-CN" dirty="0"/>
              <a:t>2022-2025</a:t>
            </a:r>
            <a:r>
              <a:rPr lang="zh-CN" altLang="en-US" dirty="0"/>
              <a:t>中国环境水质检测系统市场规模预测情况</a:t>
            </a:r>
            <a:endParaRPr lang="zh-CN" altLang="en-US" dirty="0"/>
          </a:p>
        </c:rich>
      </c:tx>
      <c:layout/>
      <c:overlay val="0"/>
      <c:spPr>
        <a:noFill/>
        <a:ln>
          <a:noFill/>
        </a:ln>
        <a:effectLst/>
      </c:spPr>
    </c:title>
    <c:autoTitleDeleted val="0"/>
    <c:plotArea>
      <c:layout/>
      <c:barChart>
        <c:barDir val="col"/>
        <c:grouping val="clustered"/>
        <c:varyColors val="0"/>
        <c:ser>
          <c:idx val="0"/>
          <c:order val="0"/>
          <c:tx>
            <c:strRef>
              <c:f>Sheet1!$B$1</c:f>
              <c:strCache>
                <c:ptCount val="1"/>
                <c:pt idx="0">
                  <c:v>中国环境水质检测系统市场规模（亿元）</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195" b="0" i="0" u="none" strike="noStrike" kern="1200" baseline="0">
                    <a:solidFill>
                      <a:schemeClr val="tx1">
                        <a:lumMod val="75000"/>
                        <a:lumOff val="25000"/>
                      </a:schemeClr>
                    </a:solidFill>
                    <a:latin typeface="+mn-lt"/>
                    <a:ea typeface="+mn-ea"/>
                    <a:cs typeface="+mn-cs"/>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2022年E</c:v>
                </c:pt>
                <c:pt idx="1">
                  <c:v>2023年E</c:v>
                </c:pt>
                <c:pt idx="2">
                  <c:v>2024年E</c:v>
                </c:pt>
                <c:pt idx="3">
                  <c:v>2025年E</c:v>
                </c:pt>
              </c:strCache>
            </c:strRef>
          </c:cat>
          <c:val>
            <c:numRef>
              <c:f>Sheet1!$B$2:$B$5</c:f>
              <c:numCache>
                <c:formatCode>General</c:formatCode>
                <c:ptCount val="4"/>
                <c:pt idx="0">
                  <c:v>122</c:v>
                </c:pt>
                <c:pt idx="1">
                  <c:v>133</c:v>
                </c:pt>
                <c:pt idx="2">
                  <c:v>146</c:v>
                </c:pt>
                <c:pt idx="3">
                  <c:v>161</c:v>
                </c:pt>
              </c:numCache>
            </c:numRef>
          </c:val>
        </c:ser>
        <c:dLbls>
          <c:showLegendKey val="0"/>
          <c:showVal val="1"/>
          <c:showCatName val="0"/>
          <c:showSerName val="0"/>
          <c:showPercent val="0"/>
          <c:showBubbleSize val="0"/>
        </c:dLbls>
        <c:gapWidth val="219"/>
        <c:overlap val="-27"/>
        <c:axId val="1926658352"/>
        <c:axId val="1926511936"/>
      </c:barChart>
      <c:catAx>
        <c:axId val="19266583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926511936"/>
        <c:crosses val="autoZero"/>
        <c:auto val="1"/>
        <c:lblAlgn val="ctr"/>
        <c:lblOffset val="100"/>
        <c:noMultiLvlLbl val="0"/>
      </c:catAx>
      <c:valAx>
        <c:axId val="19265119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crossAx val="192665835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cs"/>
            </a:defRPr>
          </a:pPr>
        </a:p>
      </c:txPr>
    </c:legend>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6B1B6BA0-6414-4687-8375-8E1E2D1F79C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C66885-3595-462A-AB19-3593A0CBBE9E}" type="slidenum">
              <a:rPr lang="zh-CN" altLang="en-US" smtClean="0"/>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6B1B6BA0-6414-4687-8375-8E1E2D1F79C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C66885-3595-462A-AB19-3593A0CBBE9E}"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6B1B6BA0-6414-4687-8375-8E1E2D1F79C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C66885-3595-462A-AB19-3593A0CBBE9E}"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10"/>
          </p:nvPr>
        </p:nvSpPr>
        <p:spPr/>
        <p:txBody>
          <a:bodyPr/>
          <a:lstStyle/>
          <a:p>
            <a:fld id="{6B1B6BA0-6414-4687-8375-8E1E2D1F79C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C66885-3595-462A-AB19-3593A0CBBE9E}"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Date Placeholder 3"/>
          <p:cNvSpPr>
            <a:spLocks noGrp="1"/>
          </p:cNvSpPr>
          <p:nvPr>
            <p:ph type="dt" sz="half" idx="10"/>
          </p:nvPr>
        </p:nvSpPr>
        <p:spPr/>
        <p:txBody>
          <a:bodyPr/>
          <a:lstStyle/>
          <a:p>
            <a:fld id="{6B1B6BA0-6414-4687-8375-8E1E2D1F79C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2C66885-3595-462A-AB19-3593A0CBBE9E}" type="slidenum">
              <a:rPr lang="zh-CN" altLang="en-US" smtClean="0"/>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097278" y="1845734"/>
            <a:ext cx="4937760" cy="4023359"/>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Date Placeholder 4"/>
          <p:cNvSpPr>
            <a:spLocks noGrp="1"/>
          </p:cNvSpPr>
          <p:nvPr>
            <p:ph type="dt" sz="half" idx="10"/>
          </p:nvPr>
        </p:nvSpPr>
        <p:spPr/>
        <p:txBody>
          <a:bodyPr/>
          <a:lstStyle/>
          <a:p>
            <a:fld id="{6B1B6BA0-6414-4687-8375-8E1E2D1F79C2}"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2C66885-3595-462A-AB19-3593A0CBBE9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Content Placeholder 3"/>
          <p:cNvSpPr>
            <a:spLocks noGrp="1"/>
          </p:cNvSpPr>
          <p:nvPr>
            <p:ph sz="half" idx="2"/>
          </p:nvPr>
        </p:nvSpPr>
        <p:spPr>
          <a:xfrm>
            <a:off x="1097280" y="2582334"/>
            <a:ext cx="4937760" cy="3378200"/>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lumMod val="9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Content Placeholder 5"/>
          <p:cNvSpPr>
            <a:spLocks noGrp="1"/>
          </p:cNvSpPr>
          <p:nvPr>
            <p:ph sz="quarter" idx="4"/>
          </p:nvPr>
        </p:nvSpPr>
        <p:spPr>
          <a:xfrm>
            <a:off x="6217920" y="2582334"/>
            <a:ext cx="4937760" cy="3378200"/>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7" name="Date Placeholder 6"/>
          <p:cNvSpPr>
            <a:spLocks noGrp="1"/>
          </p:cNvSpPr>
          <p:nvPr>
            <p:ph type="dt" sz="half" idx="10"/>
          </p:nvPr>
        </p:nvSpPr>
        <p:spPr/>
        <p:txBody>
          <a:bodyPr/>
          <a:lstStyle/>
          <a:p>
            <a:fld id="{6B1B6BA0-6414-4687-8375-8E1E2D1F79C2}"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E2C66885-3595-462A-AB19-3593A0CBBE9E}"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6B1B6BA0-6414-4687-8375-8E1E2D1F79C2}"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2C66885-3595-462A-AB19-3593A0CBBE9E}"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B1B6BA0-6414-4687-8375-8E1E2D1F79C2}" type="datetimeFigureOut">
              <a:rPr lang="zh-CN" altLang="en-US" smtClean="0"/>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E2C66885-3595-462A-AB19-3593A0CBBE9E}"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8" name="Rectangle 7"/>
          <p:cNvSpPr/>
          <p:nvPr/>
        </p:nvSpPr>
        <p:spPr>
          <a:xfrm>
            <a:off x="0" y="0"/>
            <a:ext cx="4050791"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B1B6BA0-6414-4687-8375-8E1E2D1F79C2}" type="datetimeFigureOut">
              <a:rPr lang="zh-CN" altLang="en-US" smtClean="0"/>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2C66885-3595-462A-AB19-3593A0CBBE9E}"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chemeClr val="tx1"/>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solidFill>
            <a:schemeClr val="bg1">
              <a:lumMod val="50000"/>
              <a:lumOff val="5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Date Placeholder 4"/>
          <p:cNvSpPr>
            <a:spLocks noGrp="1"/>
          </p:cNvSpPr>
          <p:nvPr>
            <p:ph type="dt" sz="half" idx="10"/>
          </p:nvPr>
        </p:nvSpPr>
        <p:spPr/>
        <p:txBody>
          <a:bodyPr/>
          <a:lstStyle>
            <a:lvl1pPr>
              <a:defRPr>
                <a:solidFill>
                  <a:schemeClr val="tx2"/>
                </a:solidFill>
              </a:defRPr>
            </a:lvl1pPr>
          </a:lstStyle>
          <a:p>
            <a:fld id="{6B1B6BA0-6414-4687-8375-8E1E2D1F79C2}" type="datetimeFigureOut">
              <a:rPr lang="zh-CN" altLang="en-US" smtClean="0"/>
            </a:fld>
            <a:endParaRPr lang="zh-CN" alt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2C66885-3595-462A-AB19-3593A0CBBE9E}"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B1B6BA0-6414-4687-8375-8E1E2D1F79C2}" type="datetimeFigureOut">
              <a:rPr lang="zh-CN" altLang="en-US" smtClean="0"/>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2C66885-3595-462A-AB19-3593A0CBBE9E}" type="slidenum">
              <a:rPr lang="zh-CN" altLang="en-US" smtClean="0"/>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3"/>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175" indent="-182880" algn="l" defTabSz="914400" rtl="0" eaLnBrk="1" latinLnBrk="0" hangingPunct="1">
        <a:lnSpc>
          <a:spcPct val="90000"/>
        </a:lnSpc>
        <a:spcBef>
          <a:spcPts val="200"/>
        </a:spcBef>
        <a:spcAft>
          <a:spcPts val="400"/>
        </a:spcAft>
        <a:buClr>
          <a:schemeClr val="accent3"/>
        </a:buClr>
        <a:buFont typeface="Calibri" panose="020F0502020204030204" pitchFamily="34" charset="0"/>
        <a:buChar char="◦"/>
        <a:defRPr sz="1800" kern="1200">
          <a:solidFill>
            <a:schemeClr val="tx1">
              <a:lumMod val="75000"/>
              <a:lumOff val="25000"/>
            </a:schemeClr>
          </a:solidFill>
          <a:latin typeface="+mn-lt"/>
          <a:ea typeface="+mn-ea"/>
          <a:cs typeface="+mn-cs"/>
        </a:defRPr>
      </a:lvl2pPr>
      <a:lvl3pPr marL="567055" indent="-182880" algn="l" defTabSz="914400" rtl="0" eaLnBrk="1" latinLnBrk="0" hangingPunct="1">
        <a:lnSpc>
          <a:spcPct val="90000"/>
        </a:lnSpc>
        <a:spcBef>
          <a:spcPts val="200"/>
        </a:spcBef>
        <a:spcAft>
          <a:spcPts val="400"/>
        </a:spcAft>
        <a:buClr>
          <a:schemeClr val="accent3"/>
        </a:buClr>
        <a:buFont typeface="Calibri" panose="020F0502020204030204" pitchFamily="34" charset="0"/>
        <a:buChar char="◦"/>
        <a:defRPr sz="1400" kern="1200">
          <a:solidFill>
            <a:schemeClr val="tx1">
              <a:lumMod val="75000"/>
              <a:lumOff val="25000"/>
            </a:schemeClr>
          </a:solidFill>
          <a:latin typeface="+mn-lt"/>
          <a:ea typeface="+mn-ea"/>
          <a:cs typeface="+mn-cs"/>
        </a:defRPr>
      </a:lvl3pPr>
      <a:lvl4pPr marL="749935" indent="-182880" algn="l" defTabSz="914400" rtl="0" eaLnBrk="1" latinLnBrk="0" hangingPunct="1">
        <a:lnSpc>
          <a:spcPct val="90000"/>
        </a:lnSpc>
        <a:spcBef>
          <a:spcPts val="200"/>
        </a:spcBef>
        <a:spcAft>
          <a:spcPts val="400"/>
        </a:spcAft>
        <a:buClr>
          <a:schemeClr val="accent3"/>
        </a:buClr>
        <a:buFont typeface="Calibri" panose="020F0502020204030204" pitchFamily="34" charset="0"/>
        <a:buChar char="◦"/>
        <a:defRPr sz="1400" kern="1200">
          <a:solidFill>
            <a:schemeClr val="tx1">
              <a:lumMod val="75000"/>
              <a:lumOff val="25000"/>
            </a:schemeClr>
          </a:solidFill>
          <a:latin typeface="+mn-lt"/>
          <a:ea typeface="+mn-ea"/>
          <a:cs typeface="+mn-cs"/>
        </a:defRPr>
      </a:lvl4pPr>
      <a:lvl5pPr marL="932815" indent="-182880" algn="l" defTabSz="914400" rtl="0" eaLnBrk="1" latinLnBrk="0" hangingPunct="1">
        <a:lnSpc>
          <a:spcPct val="90000"/>
        </a:lnSpc>
        <a:spcBef>
          <a:spcPts val="200"/>
        </a:spcBef>
        <a:spcAft>
          <a:spcPts val="400"/>
        </a:spcAft>
        <a:buClr>
          <a:schemeClr val="accent3"/>
        </a:buClr>
        <a:buFont typeface="Calibri" panose="020F0502020204030204" pitchFamily="34" charset="0"/>
        <a:buChar char="◦"/>
        <a:defRPr sz="1400" kern="1200">
          <a:solidFill>
            <a:schemeClr val="tx1">
              <a:lumMod val="75000"/>
              <a:lumOff val="25000"/>
            </a:schemeClr>
          </a:solidFill>
          <a:latin typeface="+mn-lt"/>
          <a:ea typeface="+mn-ea"/>
          <a:cs typeface="+mn-cs"/>
        </a:defRPr>
      </a:lvl5pPr>
      <a:lvl6pPr marL="1099820" indent="-228600" algn="l" defTabSz="914400" rtl="0" eaLnBrk="1" latinLnBrk="0" hangingPunct="1">
        <a:lnSpc>
          <a:spcPct val="90000"/>
        </a:lnSpc>
        <a:spcBef>
          <a:spcPts val="200"/>
        </a:spcBef>
        <a:spcAft>
          <a:spcPts val="400"/>
        </a:spcAft>
        <a:buClr>
          <a:schemeClr val="accent3"/>
        </a:buClr>
        <a:buFont typeface="Calibri" panose="020F0502020204030204" pitchFamily="34" charset="0"/>
        <a:buChar char="◦"/>
        <a:defRPr sz="1400" kern="1200">
          <a:solidFill>
            <a:schemeClr val="tx1">
              <a:lumMod val="75000"/>
              <a:lumOff val="25000"/>
            </a:schemeClr>
          </a:solidFill>
          <a:latin typeface="+mn-lt"/>
          <a:ea typeface="+mn-ea"/>
          <a:cs typeface="+mn-cs"/>
        </a:defRPr>
      </a:lvl6pPr>
      <a:lvl7pPr marL="1299845" indent="-228600" algn="l" defTabSz="914400" rtl="0" eaLnBrk="1" latinLnBrk="0" hangingPunct="1">
        <a:lnSpc>
          <a:spcPct val="90000"/>
        </a:lnSpc>
        <a:spcBef>
          <a:spcPts val="200"/>
        </a:spcBef>
        <a:spcAft>
          <a:spcPts val="400"/>
        </a:spcAft>
        <a:buClr>
          <a:schemeClr val="accent3"/>
        </a:buClr>
        <a:buFont typeface="Calibri" panose="020F0502020204030204" pitchFamily="34" charset="0"/>
        <a:buChar char="◦"/>
        <a:defRPr sz="1400" kern="1200">
          <a:solidFill>
            <a:schemeClr val="tx1">
              <a:lumMod val="75000"/>
              <a:lumOff val="25000"/>
            </a:schemeClr>
          </a:solidFill>
          <a:latin typeface="+mn-lt"/>
          <a:ea typeface="+mn-ea"/>
          <a:cs typeface="+mn-cs"/>
        </a:defRPr>
      </a:lvl7pPr>
      <a:lvl8pPr marL="1499870" indent="-228600" algn="l" defTabSz="914400" rtl="0" eaLnBrk="1" latinLnBrk="0" hangingPunct="1">
        <a:lnSpc>
          <a:spcPct val="90000"/>
        </a:lnSpc>
        <a:spcBef>
          <a:spcPts val="200"/>
        </a:spcBef>
        <a:spcAft>
          <a:spcPts val="400"/>
        </a:spcAft>
        <a:buClr>
          <a:schemeClr val="accent3"/>
        </a:buClr>
        <a:buFont typeface="Calibri" panose="020F0502020204030204" pitchFamily="34" charset="0"/>
        <a:buChar char="◦"/>
        <a:defRPr sz="1400" kern="1200">
          <a:solidFill>
            <a:schemeClr val="tx1">
              <a:lumMod val="75000"/>
              <a:lumOff val="25000"/>
            </a:schemeClr>
          </a:solidFill>
          <a:latin typeface="+mn-lt"/>
          <a:ea typeface="+mn-ea"/>
          <a:cs typeface="+mn-cs"/>
        </a:defRPr>
      </a:lvl8pPr>
      <a:lvl9pPr marL="1699895" indent="-228600" algn="l" defTabSz="914400" rtl="0" eaLnBrk="1" latinLnBrk="0" hangingPunct="1">
        <a:lnSpc>
          <a:spcPct val="90000"/>
        </a:lnSpc>
        <a:spcBef>
          <a:spcPts val="200"/>
        </a:spcBef>
        <a:spcAft>
          <a:spcPts val="400"/>
        </a:spcAft>
        <a:buClr>
          <a:schemeClr val="accent3"/>
        </a:buClr>
        <a:buFont typeface="Calibri" panose="020F0502020204030204"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png"/><Relationship Id="rId2" Type="http://schemas.microsoft.com/office/2007/relationships/media" Target="../media/media1.m4a"/><Relationship Id="rId1" Type="http://schemas.openxmlformats.org/officeDocument/2006/relationships/audio" Target="../media/media1.m4a"/></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10.m4a"/><Relationship Id="rId1" Type="http://schemas.openxmlformats.org/officeDocument/2006/relationships/audio" Target="../media/media10.m4a"/></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png"/><Relationship Id="rId3" Type="http://schemas.microsoft.com/office/2007/relationships/media" Target="../media/media11.m4a"/><Relationship Id="rId2" Type="http://schemas.openxmlformats.org/officeDocument/2006/relationships/audio" Target="../media/media11.m4a"/><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2.m4a"/><Relationship Id="rId1" Type="http://schemas.openxmlformats.org/officeDocument/2006/relationships/audio" Target="../media/media12.m4a"/></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png"/><Relationship Id="rId3" Type="http://schemas.microsoft.com/office/2007/relationships/media" Target="../media/media13.m4a"/><Relationship Id="rId2" Type="http://schemas.openxmlformats.org/officeDocument/2006/relationships/audio" Target="../media/media13.m4a"/><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png"/><Relationship Id="rId4" Type="http://schemas.microsoft.com/office/2007/relationships/media" Target="../media/media14.m4a"/><Relationship Id="rId3" Type="http://schemas.openxmlformats.org/officeDocument/2006/relationships/audio" Target="../media/media14.m4a"/><Relationship Id="rId2" Type="http://schemas.openxmlformats.org/officeDocument/2006/relationships/image" Target="../media/image8.png"/><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png"/><Relationship Id="rId3" Type="http://schemas.microsoft.com/office/2007/relationships/media" Target="../media/media15.m4a"/><Relationship Id="rId2" Type="http://schemas.openxmlformats.org/officeDocument/2006/relationships/audio" Target="../media/media15.m4a"/><Relationship Id="rId1" Type="http://schemas.openxmlformats.org/officeDocument/2006/relationships/image" Target="../media/image9.jpe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16.m4a"/><Relationship Id="rId1" Type="http://schemas.openxmlformats.org/officeDocument/2006/relationships/audio" Target="../media/media16.m4a"/></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7.m4a"/><Relationship Id="rId1" Type="http://schemas.openxmlformats.org/officeDocument/2006/relationships/audio" Target="../media/media17.m4a"/></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18.m4a"/><Relationship Id="rId1" Type="http://schemas.openxmlformats.org/officeDocument/2006/relationships/audio" Target="../media/media18.m4a"/></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2.m4a"/><Relationship Id="rId1" Type="http://schemas.openxmlformats.org/officeDocument/2006/relationships/audio" Target="../media/media2.m4a"/></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png"/><Relationship Id="rId3" Type="http://schemas.microsoft.com/office/2007/relationships/media" Target="../media/media3.m4a"/><Relationship Id="rId2" Type="http://schemas.openxmlformats.org/officeDocument/2006/relationships/audio" Target="../media/media3.m4a"/><Relationship Id="rId1" Type="http://schemas.openxmlformats.org/officeDocument/2006/relationships/chart" Target="../charts/chart1.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png"/><Relationship Id="rId3" Type="http://schemas.microsoft.com/office/2007/relationships/media" Target="../media/media4.m4a"/><Relationship Id="rId2" Type="http://schemas.openxmlformats.org/officeDocument/2006/relationships/audio" Target="../media/media4.m4a"/><Relationship Id="rId1" Type="http://schemas.openxmlformats.org/officeDocument/2006/relationships/chart" Target="../charts/chart2.xml"/></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microsoft.com/office/2007/relationships/media" Target="../media/media5.m4a"/><Relationship Id="rId1" Type="http://schemas.openxmlformats.org/officeDocument/2006/relationships/audio" Target="../media/media5.m4a"/></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3.xml"/><Relationship Id="rId3" Type="http://schemas.openxmlformats.org/officeDocument/2006/relationships/image" Target="../media/image1.png"/><Relationship Id="rId2" Type="http://schemas.microsoft.com/office/2007/relationships/media" Target="../media/media6.m4a"/><Relationship Id="rId1" Type="http://schemas.openxmlformats.org/officeDocument/2006/relationships/audio" Target="../media/media6.m4a"/></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png"/><Relationship Id="rId2" Type="http://schemas.microsoft.com/office/2007/relationships/media" Target="../media/media7.m4a"/><Relationship Id="rId1" Type="http://schemas.openxmlformats.org/officeDocument/2006/relationships/audio" Target="../media/media7.m4a"/></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1.png"/><Relationship Id="rId3" Type="http://schemas.microsoft.com/office/2007/relationships/media" Target="../media/media8.m4a"/><Relationship Id="rId2" Type="http://schemas.openxmlformats.org/officeDocument/2006/relationships/audio" Target="../media/media8.m4a"/><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png"/><Relationship Id="rId4" Type="http://schemas.microsoft.com/office/2007/relationships/media" Target="../media/media9.m4a"/><Relationship Id="rId3" Type="http://schemas.openxmlformats.org/officeDocument/2006/relationships/audio" Target="../media/media9.m4a"/><Relationship Id="rId2" Type="http://schemas.openxmlformats.org/officeDocument/2006/relationships/image" Target="../media/image4.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75224" y="2129531"/>
            <a:ext cx="9308054" cy="1143000"/>
          </a:xfrm>
        </p:spPr>
        <p:txBody>
          <a:bodyPr>
            <a:normAutofit fontScale="90000"/>
          </a:bodyPr>
          <a:lstStyle/>
          <a:p>
            <a:pPr algn="ctr"/>
            <a:r>
              <a:rPr lang="zh-CN" altLang="en-US" dirty="0">
                <a:latin typeface="微软雅黑" panose="020B0503020204020204" pitchFamily="34" charset="-122"/>
                <a:ea typeface="微软雅黑" panose="020B0503020204020204" pitchFamily="34" charset="-122"/>
              </a:rPr>
              <a:t>基于</a:t>
            </a:r>
            <a:r>
              <a:rPr lang="en-US" altLang="zh-CN" dirty="0">
                <a:latin typeface="微软雅黑" panose="020B0503020204020204" pitchFamily="34" charset="-122"/>
                <a:ea typeface="微软雅黑" panose="020B0503020204020204" pitchFamily="34" charset="-122"/>
              </a:rPr>
              <a:t>NB-IOT</a:t>
            </a:r>
            <a:r>
              <a:rPr lang="zh-CN" altLang="en-US" dirty="0">
                <a:latin typeface="微软雅黑" panose="020B0503020204020204" pitchFamily="34" charset="-122"/>
                <a:ea typeface="微软雅黑" panose="020B0503020204020204" pitchFamily="34" charset="-122"/>
              </a:rPr>
              <a:t>水质在线监测系统</a:t>
            </a:r>
            <a:endParaRPr lang="zh-CN" altLang="en-US" dirty="0">
              <a:latin typeface="微软雅黑" panose="020B0503020204020204" pitchFamily="34" charset="-122"/>
              <a:ea typeface="微软雅黑" panose="020B0503020204020204" pitchFamily="34" charset="-122"/>
            </a:endParaRPr>
          </a:p>
        </p:txBody>
      </p:sp>
      <p:sp>
        <p:nvSpPr>
          <p:cNvPr id="3" name="副标题 2"/>
          <p:cNvSpPr>
            <a:spLocks noGrp="1"/>
          </p:cNvSpPr>
          <p:nvPr>
            <p:ph type="subTitle" idx="1"/>
          </p:nvPr>
        </p:nvSpPr>
        <p:spPr>
          <a:xfrm>
            <a:off x="1039777" y="3896328"/>
            <a:ext cx="10112446" cy="2007322"/>
          </a:xfrm>
        </p:spPr>
        <p:txBody>
          <a:bodyPr>
            <a:normAutofit/>
          </a:bodyPr>
          <a:lstStyle/>
          <a:p>
            <a:pPr algn="r"/>
            <a:endParaRPr lang="en-US" altLang="zh-CN" dirty="0"/>
          </a:p>
          <a:p>
            <a:pPr algn="r"/>
            <a:endParaRPr lang="zh-CN" altLang="en-US" dirty="0"/>
          </a:p>
        </p:txBody>
      </p:sp>
      <p:pic>
        <p:nvPicPr>
          <p:cNvPr id="5" name="音频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00"/>
    </mc:Choice>
    <mc:Fallback>
      <p:transition spd="slow" advTm="47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28625" y="2286000"/>
            <a:ext cx="11334750" cy="1143000"/>
          </a:xfrm>
        </p:spPr>
        <p:txBody>
          <a:bodyPr/>
          <a:lstStyle/>
          <a:p>
            <a:r>
              <a:rPr lang="zh-CN" altLang="en-US" dirty="0">
                <a:latin typeface="微软雅黑" panose="020B0503020204020204" pitchFamily="34" charset="-122"/>
                <a:ea typeface="微软雅黑" panose="020B0503020204020204" pitchFamily="34" charset="-122"/>
              </a:rPr>
              <a:t>三、研究主要问题及方法</a:t>
            </a:r>
            <a:endParaRPr lang="zh-CN" altLang="en-US" dirty="0">
              <a:latin typeface="微软雅黑" panose="020B0503020204020204" pitchFamily="34" charset="-122"/>
              <a:ea typeface="微软雅黑" panose="020B0503020204020204" pitchFamily="34" charset="-122"/>
            </a:endParaRPr>
          </a:p>
        </p:txBody>
      </p:sp>
      <p:pic>
        <p:nvPicPr>
          <p:cNvPr id="5" name="音频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70"/>
    </mc:Choice>
    <mc:Fallback>
      <p:transition spd="slow" advTm="4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97280" y="988906"/>
            <a:ext cx="7365402" cy="748454"/>
          </a:xfrm>
        </p:spPr>
        <p:txBody>
          <a:bodyPr/>
          <a:lstStyle/>
          <a:p>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测量数据的无线传输接收</a:t>
            </a:r>
            <a:endParaRPr lang="zh-CN" altLang="en-US" dirty="0">
              <a:latin typeface="微软雅黑" panose="020B0503020204020204" pitchFamily="34" charset="-122"/>
              <a:ea typeface="微软雅黑" panose="020B0503020204020204" pitchFamily="34" charset="-122"/>
            </a:endParaRPr>
          </a:p>
        </p:txBody>
      </p:sp>
      <p:sp>
        <p:nvSpPr>
          <p:cNvPr id="6" name="流程图: 准备 5"/>
          <p:cNvSpPr/>
          <p:nvPr/>
        </p:nvSpPr>
        <p:spPr>
          <a:xfrm>
            <a:off x="1154654" y="2838639"/>
            <a:ext cx="2608729" cy="1335741"/>
          </a:xfrm>
          <a:prstGeom prst="flowChartPreparation">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altLang="zh-CN" sz="4400" dirty="0">
                <a:latin typeface="微软雅黑" panose="020B0503020204020204" pitchFamily="34" charset="-122"/>
                <a:ea typeface="微软雅黑" panose="020B0503020204020204" pitchFamily="34" charset="-122"/>
              </a:rPr>
              <a:t>BC26</a:t>
            </a:r>
            <a:endParaRPr lang="zh-CN" altLang="en-US" sz="4400"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p:nvPicPr>
        <p:blipFill>
          <a:blip r:embed="rId1"/>
          <a:stretch>
            <a:fillRect/>
          </a:stretch>
        </p:blipFill>
        <p:spPr>
          <a:xfrm>
            <a:off x="6600178" y="2533552"/>
            <a:ext cx="2172347" cy="2118246"/>
          </a:xfrm>
          <a:prstGeom prst="ellipse">
            <a:avLst/>
          </a:prstGeom>
        </p:spPr>
      </p:pic>
      <p:sp>
        <p:nvSpPr>
          <p:cNvPr id="9" name="文本框 8"/>
          <p:cNvSpPr txBox="1"/>
          <p:nvPr/>
        </p:nvSpPr>
        <p:spPr>
          <a:xfrm>
            <a:off x="4740199" y="1917747"/>
            <a:ext cx="1757082" cy="400110"/>
          </a:xfrm>
          <a:prstGeom prst="rect">
            <a:avLst/>
          </a:prstGeom>
          <a:noFill/>
          <a:ln>
            <a:noFill/>
          </a:ln>
        </p:spPr>
        <p:style>
          <a:lnRef idx="0">
            <a:scrgbClr r="0" g="0" b="0"/>
          </a:lnRef>
          <a:fillRef idx="0">
            <a:scrgbClr r="0" g="0" b="0"/>
          </a:fillRef>
          <a:effectRef idx="0">
            <a:scrgbClr r="0" g="0" b="0"/>
          </a:effectRef>
          <a:fontRef idx="minor">
            <a:schemeClr val="accent5"/>
          </a:fontRef>
        </p:style>
        <p:txBody>
          <a:bodyPr wrap="square" rtlCol="0">
            <a:spAutoFit/>
          </a:bodyPr>
          <a:lstStyle/>
          <a:p>
            <a:r>
              <a:rPr lang="zh-CN" altLang="en-US" sz="2000" dirty="0">
                <a:latin typeface="微软雅黑" panose="020B0503020204020204" pitchFamily="34" charset="-122"/>
                <a:ea typeface="微软雅黑" panose="020B0503020204020204" pitchFamily="34" charset="-122"/>
              </a:rPr>
              <a:t>公共事业</a:t>
            </a:r>
            <a:endParaRPr lang="zh-CN" altLang="en-US" dirty="0">
              <a:latin typeface="微软雅黑" panose="020B0503020204020204" pitchFamily="34" charset="-122"/>
              <a:ea typeface="微软雅黑" panose="020B0503020204020204" pitchFamily="34" charset="-122"/>
            </a:endParaRPr>
          </a:p>
        </p:txBody>
      </p:sp>
      <p:sp>
        <p:nvSpPr>
          <p:cNvPr id="10" name="文本框 9"/>
          <p:cNvSpPr txBox="1"/>
          <p:nvPr/>
        </p:nvSpPr>
        <p:spPr>
          <a:xfrm>
            <a:off x="4669170" y="4437236"/>
            <a:ext cx="1757082" cy="400110"/>
          </a:xfrm>
          <a:prstGeom prst="rect">
            <a:avLst/>
          </a:prstGeom>
          <a:noFill/>
          <a:ln>
            <a:noFill/>
          </a:ln>
        </p:spPr>
        <p:style>
          <a:lnRef idx="0">
            <a:scrgbClr r="0" g="0" b="0"/>
          </a:lnRef>
          <a:fillRef idx="0">
            <a:scrgbClr r="0" g="0" b="0"/>
          </a:fillRef>
          <a:effectRef idx="0">
            <a:scrgbClr r="0" g="0" b="0"/>
          </a:effectRef>
          <a:fontRef idx="minor">
            <a:schemeClr val="accent5"/>
          </a:fontRef>
        </p:style>
        <p:txBody>
          <a:bodyPr wrap="square" rtlCol="0">
            <a:spAutoFit/>
          </a:bodyPr>
          <a:lstStyle/>
          <a:p>
            <a:r>
              <a:rPr lang="zh-CN" altLang="en-US" sz="2000" dirty="0">
                <a:latin typeface="微软雅黑" panose="020B0503020204020204" pitchFamily="34" charset="-122"/>
                <a:ea typeface="微软雅黑" panose="020B0503020204020204" pitchFamily="34" charset="-122"/>
              </a:rPr>
              <a:t>工业</a:t>
            </a:r>
            <a:r>
              <a:rPr lang="en-US" altLang="zh-CN" sz="2000" dirty="0">
                <a:latin typeface="微软雅黑" panose="020B0503020204020204" pitchFamily="34" charset="-122"/>
                <a:ea typeface="微软雅黑" panose="020B0503020204020204" pitchFamily="34" charset="-122"/>
              </a:rPr>
              <a:t>&amp;</a:t>
            </a:r>
            <a:r>
              <a:rPr lang="zh-CN" altLang="en-US" sz="2000" dirty="0">
                <a:latin typeface="微软雅黑" panose="020B0503020204020204" pitchFamily="34" charset="-122"/>
                <a:ea typeface="微软雅黑" panose="020B0503020204020204" pitchFamily="34" charset="-122"/>
              </a:rPr>
              <a:t>农业</a:t>
            </a:r>
            <a:endParaRPr lang="zh-CN" altLang="en-US" sz="2000" dirty="0">
              <a:latin typeface="微软雅黑" panose="020B0503020204020204" pitchFamily="34" charset="-122"/>
              <a:ea typeface="微软雅黑" panose="020B0503020204020204" pitchFamily="34" charset="-122"/>
            </a:endParaRPr>
          </a:p>
        </p:txBody>
      </p:sp>
      <p:sp>
        <p:nvSpPr>
          <p:cNvPr id="11" name="文本框 10"/>
          <p:cNvSpPr txBox="1"/>
          <p:nvPr/>
        </p:nvSpPr>
        <p:spPr>
          <a:xfrm>
            <a:off x="9633526" y="1890364"/>
            <a:ext cx="1291649" cy="400110"/>
          </a:xfrm>
          <a:prstGeom prst="rect">
            <a:avLst/>
          </a:prstGeom>
          <a:noFill/>
          <a:ln>
            <a:noFill/>
          </a:ln>
        </p:spPr>
        <p:style>
          <a:lnRef idx="0">
            <a:scrgbClr r="0" g="0" b="0"/>
          </a:lnRef>
          <a:fillRef idx="0">
            <a:scrgbClr r="0" g="0" b="0"/>
          </a:fillRef>
          <a:effectRef idx="0">
            <a:scrgbClr r="0" g="0" b="0"/>
          </a:effectRef>
          <a:fontRef idx="minor">
            <a:schemeClr val="accent5"/>
          </a:fontRef>
        </p:style>
        <p:txBody>
          <a:bodyPr wrap="square" rtlCol="0">
            <a:spAutoFit/>
          </a:bodyPr>
          <a:lstStyle/>
          <a:p>
            <a:r>
              <a:rPr lang="zh-CN" altLang="en-US" sz="2000" dirty="0">
                <a:latin typeface="微软雅黑" panose="020B0503020204020204" pitchFamily="34" charset="-122"/>
                <a:ea typeface="微软雅黑" panose="020B0503020204020204" pitchFamily="34" charset="-122"/>
              </a:rPr>
              <a:t>个人生活</a:t>
            </a:r>
            <a:endParaRPr lang="zh-CN" altLang="en-US" sz="2000" dirty="0">
              <a:latin typeface="微软雅黑" panose="020B0503020204020204" pitchFamily="34" charset="-122"/>
              <a:ea typeface="微软雅黑" panose="020B0503020204020204" pitchFamily="34" charset="-122"/>
            </a:endParaRPr>
          </a:p>
        </p:txBody>
      </p:sp>
      <p:sp>
        <p:nvSpPr>
          <p:cNvPr id="12" name="文本框 11"/>
          <p:cNvSpPr txBox="1"/>
          <p:nvPr/>
        </p:nvSpPr>
        <p:spPr>
          <a:xfrm>
            <a:off x="9263047" y="4425768"/>
            <a:ext cx="1285734" cy="400110"/>
          </a:xfrm>
          <a:prstGeom prst="rect">
            <a:avLst/>
          </a:prstGeom>
          <a:noFill/>
          <a:ln>
            <a:noFill/>
          </a:ln>
        </p:spPr>
        <p:style>
          <a:lnRef idx="0">
            <a:scrgbClr r="0" g="0" b="0"/>
          </a:lnRef>
          <a:fillRef idx="0">
            <a:scrgbClr r="0" g="0" b="0"/>
          </a:fillRef>
          <a:effectRef idx="0">
            <a:scrgbClr r="0" g="0" b="0"/>
          </a:effectRef>
          <a:fontRef idx="minor">
            <a:schemeClr val="accent5"/>
          </a:fontRef>
        </p:style>
        <p:txBody>
          <a:bodyPr wrap="square" rtlCol="0">
            <a:spAutoFit/>
          </a:bodyPr>
          <a:lstStyle/>
          <a:p>
            <a:r>
              <a:rPr lang="zh-CN" altLang="en-US" sz="2000" dirty="0">
                <a:latin typeface="微软雅黑" panose="020B0503020204020204" pitchFamily="34" charset="-122"/>
                <a:ea typeface="微软雅黑" panose="020B0503020204020204" pitchFamily="34" charset="-122"/>
              </a:rPr>
              <a:t>智能家居</a:t>
            </a:r>
            <a:endParaRPr lang="zh-CN" altLang="en-US" sz="2000" dirty="0">
              <a:latin typeface="微软雅黑" panose="020B0503020204020204" pitchFamily="34" charset="-122"/>
              <a:ea typeface="微软雅黑" panose="020B0503020204020204" pitchFamily="34" charset="-122"/>
            </a:endParaRPr>
          </a:p>
        </p:txBody>
      </p:sp>
      <p:sp>
        <p:nvSpPr>
          <p:cNvPr id="13" name="文本框 12"/>
          <p:cNvSpPr txBox="1"/>
          <p:nvPr/>
        </p:nvSpPr>
        <p:spPr>
          <a:xfrm>
            <a:off x="4869459" y="2420054"/>
            <a:ext cx="1757082" cy="1754326"/>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智能汽车</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消防栓</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水</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气表</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烟雾报警器</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垃圾箱</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路灯</a:t>
            </a:r>
            <a:endParaRPr lang="zh-CN" altLang="en-US" dirty="0">
              <a:latin typeface="微软雅黑" panose="020B0503020204020204" pitchFamily="34" charset="-122"/>
              <a:ea typeface="微软雅黑" panose="020B0503020204020204" pitchFamily="34" charset="-122"/>
            </a:endParaRPr>
          </a:p>
        </p:txBody>
      </p:sp>
      <p:sp>
        <p:nvSpPr>
          <p:cNvPr id="14" name="文本框 13"/>
          <p:cNvSpPr txBox="1"/>
          <p:nvPr/>
        </p:nvSpPr>
        <p:spPr>
          <a:xfrm>
            <a:off x="4806874" y="4936623"/>
            <a:ext cx="1900517" cy="1200329"/>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气体探测器</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机器报警器</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土壤</a:t>
            </a:r>
            <a:r>
              <a:rPr lang="en-US" altLang="zh-CN" dirty="0">
                <a:latin typeface="微软雅黑" panose="020B0503020204020204" pitchFamily="34" charset="-122"/>
                <a:ea typeface="微软雅黑" panose="020B0503020204020204" pitchFamily="34" charset="-122"/>
              </a:rPr>
              <a:t>PH</a:t>
            </a:r>
            <a:r>
              <a:rPr lang="zh-CN" altLang="en-US" dirty="0">
                <a:latin typeface="微软雅黑" panose="020B0503020204020204" pitchFamily="34" charset="-122"/>
                <a:ea typeface="微软雅黑" panose="020B0503020204020204" pitchFamily="34" charset="-122"/>
              </a:rPr>
              <a:t>值</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灌溉控制器</a:t>
            </a:r>
            <a:endParaRPr lang="zh-CN" altLang="en-US" dirty="0">
              <a:latin typeface="微软雅黑" panose="020B0503020204020204" pitchFamily="34" charset="-122"/>
              <a:ea typeface="微软雅黑" panose="020B0503020204020204" pitchFamily="34" charset="-122"/>
            </a:endParaRPr>
          </a:p>
        </p:txBody>
      </p:sp>
      <p:sp>
        <p:nvSpPr>
          <p:cNvPr id="15" name="文本框 14"/>
          <p:cNvSpPr txBox="1"/>
          <p:nvPr/>
        </p:nvSpPr>
        <p:spPr>
          <a:xfrm>
            <a:off x="8966499" y="2404723"/>
            <a:ext cx="2070847" cy="92333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资产追踪</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个人</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宝物追踪</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电子器件</a:t>
            </a:r>
            <a:endParaRPr lang="zh-CN" altLang="en-US" dirty="0">
              <a:latin typeface="微软雅黑" panose="020B0503020204020204" pitchFamily="34" charset="-122"/>
              <a:ea typeface="微软雅黑" panose="020B0503020204020204" pitchFamily="34" charset="-122"/>
            </a:endParaRPr>
          </a:p>
        </p:txBody>
      </p:sp>
      <p:sp>
        <p:nvSpPr>
          <p:cNvPr id="16" name="文本框 15"/>
          <p:cNvSpPr txBox="1"/>
          <p:nvPr/>
        </p:nvSpPr>
        <p:spPr>
          <a:xfrm>
            <a:off x="9118562" y="4945292"/>
            <a:ext cx="1533302" cy="646331"/>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智慧门锁</a:t>
            </a:r>
            <a:endParaRPr lang="en-US" altLang="zh-CN" dirty="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家电监控</a:t>
            </a:r>
            <a:endParaRPr lang="zh-CN" altLang="en-US" dirty="0">
              <a:latin typeface="微软雅黑" panose="020B0503020204020204" pitchFamily="34" charset="-122"/>
              <a:ea typeface="微软雅黑" panose="020B0503020204020204" pitchFamily="34" charset="-122"/>
            </a:endParaRPr>
          </a:p>
        </p:txBody>
      </p:sp>
      <p:cxnSp>
        <p:nvCxnSpPr>
          <p:cNvPr id="18" name="连接符: 肘形 17"/>
          <p:cNvCxnSpPr>
            <a:endCxn id="8" idx="1"/>
          </p:cNvCxnSpPr>
          <p:nvPr/>
        </p:nvCxnSpPr>
        <p:spPr>
          <a:xfrm>
            <a:off x="4847771" y="2317857"/>
            <a:ext cx="2070540" cy="525905"/>
          </a:xfrm>
          <a:prstGeom prst="bentConnector2">
            <a:avLst/>
          </a:prstGeom>
          <a:ln w="15875" cap="flat" cmpd="sng" algn="ctr">
            <a:solidFill>
              <a:schemeClr val="accent1"/>
            </a:solidFill>
            <a:prstDash val="dash"/>
            <a:round/>
            <a:headEnd type="oval" w="med" len="med"/>
            <a:tailEnd type="none" w="med" len="med"/>
          </a:ln>
        </p:spPr>
        <p:style>
          <a:lnRef idx="0">
            <a:scrgbClr r="0" g="0" b="0"/>
          </a:lnRef>
          <a:fillRef idx="0">
            <a:scrgbClr r="0" g="0" b="0"/>
          </a:fillRef>
          <a:effectRef idx="0">
            <a:scrgbClr r="0" g="0" b="0"/>
          </a:effectRef>
          <a:fontRef idx="minor">
            <a:schemeClr val="tx1"/>
          </a:fontRef>
        </p:style>
      </p:cxnSp>
      <p:cxnSp>
        <p:nvCxnSpPr>
          <p:cNvPr id="25" name="连接符: 肘形 24"/>
          <p:cNvCxnSpPr>
            <a:stCxn id="8" idx="3"/>
          </p:cNvCxnSpPr>
          <p:nvPr/>
        </p:nvCxnSpPr>
        <p:spPr>
          <a:xfrm rot="5400000">
            <a:off x="5581375" y="3500412"/>
            <a:ext cx="495760" cy="2178112"/>
          </a:xfrm>
          <a:prstGeom prst="bentConnector2">
            <a:avLst/>
          </a:prstGeom>
          <a:ln w="15875" cap="flat" cmpd="sng" algn="ctr">
            <a:solidFill>
              <a:schemeClr val="accent1"/>
            </a:solidFill>
            <a:prstDash val="dash"/>
            <a:round/>
            <a:headEnd type="none" w="med" len="med"/>
            <a:tailEnd type="oval" w="med" len="med"/>
          </a:ln>
        </p:spPr>
        <p:style>
          <a:lnRef idx="0">
            <a:scrgbClr r="0" g="0" b="0"/>
          </a:lnRef>
          <a:fillRef idx="0">
            <a:scrgbClr r="0" g="0" b="0"/>
          </a:fillRef>
          <a:effectRef idx="0">
            <a:scrgbClr r="0" g="0" b="0"/>
          </a:effectRef>
          <a:fontRef idx="minor">
            <a:schemeClr val="tx1"/>
          </a:fontRef>
        </p:style>
      </p:cxnSp>
      <p:cxnSp>
        <p:nvCxnSpPr>
          <p:cNvPr id="27" name="连接符: 肘形 26"/>
          <p:cNvCxnSpPr>
            <a:stCxn id="8" idx="7"/>
          </p:cNvCxnSpPr>
          <p:nvPr/>
        </p:nvCxnSpPr>
        <p:spPr>
          <a:xfrm rot="5400000" flipH="1" flipV="1">
            <a:off x="9335437" y="1423689"/>
            <a:ext cx="539028" cy="2301118"/>
          </a:xfrm>
          <a:prstGeom prst="bentConnector2">
            <a:avLst/>
          </a:prstGeom>
          <a:ln w="15875" cap="flat" cmpd="sng" algn="ctr">
            <a:solidFill>
              <a:schemeClr val="accent1"/>
            </a:solidFill>
            <a:prstDash val="dash"/>
            <a:round/>
            <a:headEnd type="none" w="med" len="med"/>
            <a:tailEnd type="oval" w="med" len="med"/>
          </a:ln>
        </p:spPr>
        <p:style>
          <a:lnRef idx="0">
            <a:scrgbClr r="0" g="0" b="0"/>
          </a:lnRef>
          <a:fillRef idx="0">
            <a:scrgbClr r="0" g="0" b="0"/>
          </a:fillRef>
          <a:effectRef idx="0">
            <a:scrgbClr r="0" g="0" b="0"/>
          </a:effectRef>
          <a:fontRef idx="minor">
            <a:schemeClr val="tx1"/>
          </a:fontRef>
        </p:style>
      </p:cxnSp>
      <p:cxnSp>
        <p:nvCxnSpPr>
          <p:cNvPr id="29" name="连接符: 肘形 28"/>
          <p:cNvCxnSpPr>
            <a:stCxn id="8" idx="5"/>
          </p:cNvCxnSpPr>
          <p:nvPr/>
        </p:nvCxnSpPr>
        <p:spPr>
          <a:xfrm rot="16200000" flipH="1">
            <a:off x="9173568" y="3622412"/>
            <a:ext cx="495758" cy="1934110"/>
          </a:xfrm>
          <a:prstGeom prst="bentConnector2">
            <a:avLst/>
          </a:prstGeom>
          <a:ln w="15875" cap="flat" cmpd="sng" algn="ctr">
            <a:solidFill>
              <a:schemeClr val="accent1"/>
            </a:solidFill>
            <a:prstDash val="dash"/>
            <a:round/>
            <a:headEnd type="none" w="med" len="med"/>
            <a:tailEnd type="oval" w="med" len="med"/>
          </a:ln>
        </p:spPr>
        <p:style>
          <a:lnRef idx="0">
            <a:scrgbClr r="0" g="0" b="0"/>
          </a:lnRef>
          <a:fillRef idx="0">
            <a:scrgbClr r="0" g="0" b="0"/>
          </a:fillRef>
          <a:effectRef idx="0">
            <a:scrgbClr r="0" g="0" b="0"/>
          </a:effectRef>
          <a:fontRef idx="minor">
            <a:schemeClr val="tx1"/>
          </a:fontRef>
        </p:style>
      </p:cxnSp>
      <p:pic>
        <p:nvPicPr>
          <p:cNvPr id="4" name="音频 3">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475"/>
    </mc:Choice>
    <mc:Fallback>
      <p:transition spd="slow" advTm="144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97280" y="857250"/>
            <a:ext cx="7924800" cy="880110"/>
          </a:xfrm>
        </p:spPr>
        <p:txBody>
          <a:bodyPr>
            <a:normAutofit fontScale="90000"/>
          </a:bodyPr>
          <a:lstStyle/>
          <a:p>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物联网平台的功能与数据处理</a:t>
            </a:r>
            <a:endParaRPr lang="zh-CN" altLang="en-US" dirty="0">
              <a:latin typeface="微软雅黑" panose="020B0503020204020204" pitchFamily="34" charset="-122"/>
              <a:ea typeface="微软雅黑" panose="020B0503020204020204" pitchFamily="34" charset="-122"/>
            </a:endParaRPr>
          </a:p>
        </p:txBody>
      </p:sp>
      <p:sp>
        <p:nvSpPr>
          <p:cNvPr id="4" name="流程图: 准备 3"/>
          <p:cNvSpPr/>
          <p:nvPr/>
        </p:nvSpPr>
        <p:spPr>
          <a:xfrm>
            <a:off x="4063769" y="3179688"/>
            <a:ext cx="3790950" cy="1590675"/>
          </a:xfrm>
          <a:prstGeom prst="flowChartPreparation">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zh-CN" altLang="en-US" sz="3200" dirty="0">
                <a:latin typeface="微软雅黑" panose="020B0503020204020204" pitchFamily="34" charset="-122"/>
                <a:ea typeface="微软雅黑" panose="020B0503020204020204" pitchFamily="34" charset="-122"/>
              </a:rPr>
              <a:t>阿里云</a:t>
            </a:r>
            <a:endParaRPr lang="en-US" altLang="zh-CN" sz="3200" dirty="0">
              <a:latin typeface="微软雅黑" panose="020B0503020204020204" pitchFamily="34" charset="-122"/>
              <a:ea typeface="微软雅黑" panose="020B0503020204020204" pitchFamily="34" charset="-122"/>
            </a:endParaRPr>
          </a:p>
          <a:p>
            <a:pPr algn="ctr"/>
            <a:r>
              <a:rPr lang="zh-CN" altLang="en-US" sz="3200" dirty="0">
                <a:latin typeface="微软雅黑" panose="020B0503020204020204" pitchFamily="34" charset="-122"/>
                <a:ea typeface="微软雅黑" panose="020B0503020204020204" pitchFamily="34" charset="-122"/>
              </a:rPr>
              <a:t>物联网平台</a:t>
            </a:r>
            <a:endParaRPr lang="zh-CN" altLang="en-US" sz="3200" dirty="0">
              <a:latin typeface="微软雅黑" panose="020B0503020204020204" pitchFamily="34" charset="-122"/>
              <a:ea typeface="微软雅黑" panose="020B0503020204020204" pitchFamily="34" charset="-122"/>
            </a:endParaRPr>
          </a:p>
        </p:txBody>
      </p:sp>
      <p:sp>
        <p:nvSpPr>
          <p:cNvPr id="3" name="椭圆 2"/>
          <p:cNvSpPr/>
          <p:nvPr/>
        </p:nvSpPr>
        <p:spPr>
          <a:xfrm>
            <a:off x="8771373" y="3330092"/>
            <a:ext cx="1603099" cy="1061498"/>
          </a:xfrm>
          <a:prstGeom prst="ellipse">
            <a:avLst/>
          </a:prstGeom>
          <a:solidFill>
            <a:srgbClr val="BA867C"/>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ltLang="zh-CN" sz="2400" dirty="0">
                <a:latin typeface="微软雅黑" panose="020B0503020204020204" pitchFamily="34" charset="-122"/>
                <a:ea typeface="微软雅黑" panose="020B0503020204020204" pitchFamily="34" charset="-122"/>
              </a:rPr>
              <a:t>PC</a:t>
            </a:r>
            <a:r>
              <a:rPr lang="zh-CN" altLang="en-US" sz="2400" dirty="0">
                <a:latin typeface="微软雅黑" panose="020B0503020204020204" pitchFamily="34" charset="-122"/>
                <a:ea typeface="微软雅黑" panose="020B0503020204020204" pitchFamily="34" charset="-122"/>
              </a:rPr>
              <a:t>端</a:t>
            </a:r>
            <a:endParaRPr lang="zh-CN" altLang="en-US" sz="2400" dirty="0">
              <a:latin typeface="微软雅黑" panose="020B0503020204020204" pitchFamily="34" charset="-122"/>
              <a:ea typeface="微软雅黑" panose="020B0503020204020204" pitchFamily="34" charset="-122"/>
            </a:endParaRPr>
          </a:p>
        </p:txBody>
      </p:sp>
      <p:sp>
        <p:nvSpPr>
          <p:cNvPr id="6" name="椭圆 5"/>
          <p:cNvSpPr/>
          <p:nvPr/>
        </p:nvSpPr>
        <p:spPr>
          <a:xfrm>
            <a:off x="8802250" y="4939252"/>
            <a:ext cx="1603099" cy="1061498"/>
          </a:xfrm>
          <a:prstGeom prst="ellipse">
            <a:avLst/>
          </a:prstGeom>
          <a:solidFill>
            <a:srgbClr val="BA867C"/>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2400" dirty="0">
                <a:latin typeface="微软雅黑" panose="020B0503020204020204" pitchFamily="34" charset="-122"/>
                <a:ea typeface="微软雅黑" panose="020B0503020204020204" pitchFamily="34" charset="-122"/>
              </a:rPr>
              <a:t>手机端</a:t>
            </a:r>
            <a:endParaRPr lang="zh-CN" altLang="en-US" sz="2400" dirty="0">
              <a:latin typeface="微软雅黑" panose="020B0503020204020204" pitchFamily="34" charset="-122"/>
              <a:ea typeface="微软雅黑" panose="020B0503020204020204" pitchFamily="34" charset="-122"/>
            </a:endParaRPr>
          </a:p>
        </p:txBody>
      </p:sp>
      <p:sp>
        <p:nvSpPr>
          <p:cNvPr id="7" name="椭圆 6"/>
          <p:cNvSpPr/>
          <p:nvPr/>
        </p:nvSpPr>
        <p:spPr>
          <a:xfrm>
            <a:off x="1544016" y="2118190"/>
            <a:ext cx="1603099" cy="1061498"/>
          </a:xfrm>
          <a:prstGeom prst="ellipse">
            <a:avLst/>
          </a:prstGeom>
          <a:solidFill>
            <a:srgbClr val="BA867C"/>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2400" dirty="0">
                <a:latin typeface="微软雅黑" panose="020B0503020204020204" pitchFamily="34" charset="-122"/>
                <a:ea typeface="微软雅黑" panose="020B0503020204020204" pitchFamily="34" charset="-122"/>
              </a:rPr>
              <a:t>设备端</a:t>
            </a:r>
            <a:endParaRPr lang="zh-CN" altLang="en-US" sz="2400" dirty="0">
              <a:latin typeface="微软雅黑" panose="020B0503020204020204" pitchFamily="34" charset="-122"/>
              <a:ea typeface="微软雅黑" panose="020B0503020204020204" pitchFamily="34" charset="-122"/>
            </a:endParaRPr>
          </a:p>
        </p:txBody>
      </p:sp>
      <p:sp>
        <p:nvSpPr>
          <p:cNvPr id="5" name="闪电形 4"/>
          <p:cNvSpPr/>
          <p:nvPr/>
        </p:nvSpPr>
        <p:spPr>
          <a:xfrm rot="19692928">
            <a:off x="3313635" y="2466194"/>
            <a:ext cx="807868" cy="142698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闪电形 7"/>
          <p:cNvSpPr/>
          <p:nvPr/>
        </p:nvSpPr>
        <p:spPr>
          <a:xfrm rot="19882026">
            <a:off x="7895251" y="3091456"/>
            <a:ext cx="807868" cy="142698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闪电形 9"/>
          <p:cNvSpPr/>
          <p:nvPr/>
        </p:nvSpPr>
        <p:spPr>
          <a:xfrm rot="19882026">
            <a:off x="7864263" y="3984063"/>
            <a:ext cx="807868" cy="1426988"/>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音频 1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863"/>
    </mc:Choice>
    <mc:Fallback>
      <p:transition spd="slow" advTm="328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213360" y="1117600"/>
            <a:ext cx="7258935" cy="3963609"/>
          </a:xfrm>
          <a:prstGeom prst="rect">
            <a:avLst/>
          </a:prstGeom>
        </p:spPr>
      </p:pic>
      <p:sp>
        <p:nvSpPr>
          <p:cNvPr id="4" name="文本框 3"/>
          <p:cNvSpPr txBox="1"/>
          <p:nvPr/>
        </p:nvSpPr>
        <p:spPr>
          <a:xfrm>
            <a:off x="8221313" y="1281182"/>
            <a:ext cx="3204247" cy="3416320"/>
          </a:xfrm>
          <a:prstGeom prst="rect">
            <a:avLst/>
          </a:prstGeom>
          <a:noFill/>
        </p:spPr>
        <p:txBody>
          <a:bodyPr wrap="square" rtlCol="0">
            <a:spAutoFit/>
          </a:bodyPr>
          <a:lstStyle/>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污水处理实时监视</a:t>
            </a: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水温</a:t>
            </a: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酸碱度</a:t>
            </a:r>
            <a:r>
              <a:rPr lang="en-US" altLang="zh-CN" sz="2400" dirty="0">
                <a:latin typeface="微软雅黑" panose="020B0503020204020204" pitchFamily="34" charset="-122"/>
                <a:ea typeface="微软雅黑" panose="020B0503020204020204" pitchFamily="34" charset="-122"/>
              </a:rPr>
              <a:t>PH</a:t>
            </a: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浑浊度</a:t>
            </a: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污水水质趋势图</a:t>
            </a:r>
            <a:endParaRPr lang="zh-CN" altLang="en-US" sz="2400" dirty="0">
              <a:latin typeface="微软雅黑" panose="020B0503020204020204" pitchFamily="34" charset="-122"/>
              <a:ea typeface="微软雅黑" panose="020B0503020204020204" pitchFamily="34" charset="-122"/>
            </a:endParaRPr>
          </a:p>
        </p:txBody>
      </p:sp>
      <p:pic>
        <p:nvPicPr>
          <p:cNvPr id="6" name="音频 5">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11569700" y="6235700"/>
            <a:ext cx="406400" cy="406400"/>
          </a:xfrm>
          <a:prstGeom prst="rect">
            <a:avLst/>
          </a:prstGeom>
        </p:spPr>
      </p:pic>
      <p:sp>
        <p:nvSpPr>
          <p:cNvPr id="7" name="文本框 6"/>
          <p:cNvSpPr txBox="1"/>
          <p:nvPr/>
        </p:nvSpPr>
        <p:spPr>
          <a:xfrm>
            <a:off x="638580" y="309291"/>
            <a:ext cx="3675968" cy="646331"/>
          </a:xfrm>
          <a:prstGeom prst="rect">
            <a:avLst/>
          </a:prstGeom>
          <a:noFill/>
        </p:spPr>
        <p:txBody>
          <a:bodyPr wrap="square" rtlCol="0">
            <a:spAutoFit/>
          </a:bodyPr>
          <a:lstStyle/>
          <a:p>
            <a:r>
              <a:rPr lang="zh-CN" altLang="en-US" sz="3600" b="1"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首页</a:t>
            </a:r>
            <a:endParaRPr lang="en-US" altLang="zh-CN" sz="3600" b="1"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18330"/>
    </mc:Choice>
    <mc:Fallback>
      <p:transition spd="slow" advTm="183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0" y="0"/>
            <a:ext cx="7367727" cy="3545840"/>
          </a:xfrm>
          <a:prstGeom prst="rect">
            <a:avLst/>
          </a:prstGeom>
        </p:spPr>
      </p:pic>
      <p:pic>
        <p:nvPicPr>
          <p:cNvPr id="3" name="图片 2"/>
          <p:cNvPicPr>
            <a:picLocks noChangeAspect="1"/>
          </p:cNvPicPr>
          <p:nvPr/>
        </p:nvPicPr>
        <p:blipFill>
          <a:blip r:embed="rId2"/>
          <a:stretch>
            <a:fillRect/>
          </a:stretch>
        </p:blipFill>
        <p:spPr>
          <a:xfrm>
            <a:off x="5425878" y="3037842"/>
            <a:ext cx="6766122" cy="3820158"/>
          </a:xfrm>
          <a:prstGeom prst="rect">
            <a:avLst/>
          </a:prstGeom>
        </p:spPr>
      </p:pic>
      <p:sp>
        <p:nvSpPr>
          <p:cNvPr id="4" name="文本框 3"/>
          <p:cNvSpPr txBox="1"/>
          <p:nvPr/>
        </p:nvSpPr>
        <p:spPr>
          <a:xfrm>
            <a:off x="505397" y="3545839"/>
            <a:ext cx="3525065" cy="2797048"/>
          </a:xfrm>
          <a:prstGeom prst="rect">
            <a:avLst/>
          </a:prstGeom>
          <a:noFill/>
        </p:spPr>
        <p:txBody>
          <a:bodyPr wrap="square" rtlCol="0">
            <a:spAutoFit/>
          </a:bodyPr>
          <a:lstStyle/>
          <a:p>
            <a:pPr marL="342900" indent="-342900">
              <a:lnSpc>
                <a:spcPct val="1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平均水质达标率</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水质达标率分布</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水域水质类别列表</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水质分类</a:t>
            </a:r>
            <a:endParaRPr lang="en-US" altLang="zh-CN" sz="2400" dirty="0">
              <a:latin typeface="微软雅黑" panose="020B0503020204020204" pitchFamily="34" charset="-122"/>
              <a:ea typeface="微软雅黑" panose="020B0503020204020204" pitchFamily="34" charset="-122"/>
            </a:endParaRPr>
          </a:p>
          <a:p>
            <a:pPr marL="342900" indent="-342900">
              <a:lnSpc>
                <a:spcPct val="150000"/>
              </a:lnSpc>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设备定位</a:t>
            </a:r>
            <a:endParaRPr lang="en-US" altLang="zh-CN" sz="2400" dirty="0">
              <a:latin typeface="微软雅黑" panose="020B0503020204020204" pitchFamily="34" charset="-122"/>
              <a:ea typeface="微软雅黑" panose="020B0503020204020204" pitchFamily="34" charset="-122"/>
            </a:endParaRPr>
          </a:p>
        </p:txBody>
      </p:sp>
      <p:sp>
        <p:nvSpPr>
          <p:cNvPr id="6" name="文本框 5"/>
          <p:cNvSpPr txBox="1"/>
          <p:nvPr/>
        </p:nvSpPr>
        <p:spPr>
          <a:xfrm>
            <a:off x="7546870" y="168676"/>
            <a:ext cx="4627375" cy="2677656"/>
          </a:xfrm>
          <a:prstGeom prst="rect">
            <a:avLst/>
          </a:prstGeom>
          <a:noFill/>
        </p:spPr>
        <p:txBody>
          <a:bodyPr wrap="square" rtlCol="0">
            <a:spAutoFit/>
          </a:bodyPr>
          <a:lstStyle/>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设备概况</a:t>
            </a:r>
            <a:endParaRPr lang="en-US" altLang="zh-CN" sz="2400" dirty="0">
              <a:latin typeface="微软雅黑" panose="020B0503020204020204" pitchFamily="34" charset="-122"/>
              <a:ea typeface="微软雅黑" panose="020B0503020204020204" pitchFamily="34" charset="-122"/>
            </a:endParaRPr>
          </a:p>
          <a:p>
            <a:r>
              <a:rPr lang="zh-CN" altLang="en-US" sz="1600" dirty="0">
                <a:latin typeface="微软雅黑" panose="020B0503020204020204" pitchFamily="34" charset="-122"/>
                <a:ea typeface="微软雅黑" panose="020B0503020204020204" pitchFamily="34" charset="-122"/>
              </a:rPr>
              <a:t>在线设备量、日新增激活设备、日（月）活跃设备、设备类型等等</a:t>
            </a:r>
            <a:endParaRPr lang="en-US" altLang="zh-CN" sz="1600" dirty="0">
              <a:latin typeface="微软雅黑" panose="020B0503020204020204" pitchFamily="34" charset="-122"/>
              <a:ea typeface="微软雅黑" panose="020B0503020204020204" pitchFamily="34" charset="-122"/>
            </a:endParaRPr>
          </a:p>
          <a:p>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用户概况</a:t>
            </a:r>
            <a:endParaRPr lang="en-US" altLang="zh-CN" sz="2400" dirty="0">
              <a:latin typeface="微软雅黑" panose="020B0503020204020204" pitchFamily="34" charset="-122"/>
              <a:ea typeface="微软雅黑" panose="020B0503020204020204" pitchFamily="34" charset="-122"/>
            </a:endParaRPr>
          </a:p>
          <a:p>
            <a:r>
              <a:rPr lang="zh-CN" altLang="en-US" sz="1600" dirty="0">
                <a:latin typeface="微软雅黑" panose="020B0503020204020204" pitchFamily="34" charset="-122"/>
                <a:ea typeface="微软雅黑" panose="020B0503020204020204" pitchFamily="34" charset="-122"/>
              </a:rPr>
              <a:t>累计注册用户、拥有设备用户、日新增用户等等</a:t>
            </a:r>
            <a:endParaRPr lang="en-US" altLang="zh-CN" sz="1600" dirty="0">
              <a:latin typeface="微软雅黑" panose="020B0503020204020204" pitchFamily="34" charset="-122"/>
              <a:ea typeface="微软雅黑" panose="020B0503020204020204" pitchFamily="34" charset="-122"/>
            </a:endParaRPr>
          </a:p>
          <a:p>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设备分布热力图</a:t>
            </a:r>
            <a:endParaRPr lang="en-US" altLang="zh-CN" sz="2400" dirty="0">
              <a:latin typeface="微软雅黑" panose="020B0503020204020204" pitchFamily="34" charset="-122"/>
              <a:ea typeface="微软雅黑" panose="020B0503020204020204" pitchFamily="34" charset="-122"/>
            </a:endParaRPr>
          </a:p>
        </p:txBody>
      </p:sp>
      <p:pic>
        <p:nvPicPr>
          <p:cNvPr id="7" name="音频 6">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11569700" y="6235700"/>
            <a:ext cx="406400" cy="406400"/>
          </a:xfrm>
          <a:prstGeom prst="rect">
            <a:avLst/>
          </a:prstGeom>
        </p:spPr>
      </p:pic>
      <p:sp>
        <p:nvSpPr>
          <p:cNvPr id="8" name="文本框 7"/>
          <p:cNvSpPr txBox="1"/>
          <p:nvPr/>
        </p:nvSpPr>
        <p:spPr>
          <a:xfrm>
            <a:off x="151930" y="2803753"/>
            <a:ext cx="5273948" cy="646331"/>
          </a:xfrm>
          <a:prstGeom prst="rect">
            <a:avLst/>
          </a:prstGeom>
          <a:noFill/>
        </p:spPr>
        <p:txBody>
          <a:bodyPr wrap="square" rtlCol="0">
            <a:spAutoFit/>
          </a:bodyPr>
          <a:lstStyle/>
          <a:p>
            <a:r>
              <a:rPr lang="zh-CN" altLang="en-US" sz="3600" b="1"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污水在线监测运营大屏</a:t>
            </a:r>
            <a:endParaRPr lang="en-US" altLang="zh-CN" sz="3600" b="1"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9" name="文本框 8"/>
          <p:cNvSpPr txBox="1"/>
          <p:nvPr/>
        </p:nvSpPr>
        <p:spPr>
          <a:xfrm>
            <a:off x="5425878" y="6147004"/>
            <a:ext cx="2614364" cy="646331"/>
          </a:xfrm>
          <a:prstGeom prst="rect">
            <a:avLst/>
          </a:prstGeom>
          <a:noFill/>
        </p:spPr>
        <p:txBody>
          <a:bodyPr wrap="square" rtlCol="0">
            <a:spAutoFit/>
          </a:bodyPr>
          <a:lstStyle/>
          <a:p>
            <a:r>
              <a:rPr lang="zh-CN" altLang="en-US" sz="3600" b="1"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水质总检测</a:t>
            </a:r>
            <a:endParaRPr lang="en-US" altLang="zh-CN" sz="3600" b="1"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Tm="35528"/>
    </mc:Choice>
    <mc:Fallback>
      <p:transition spd="slow" advTm="35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2015" y="1281180"/>
            <a:ext cx="9339458" cy="4599432"/>
          </a:xfrm>
          <a:prstGeom prst="rect">
            <a:avLst/>
          </a:prstGeom>
        </p:spPr>
      </p:pic>
      <p:sp>
        <p:nvSpPr>
          <p:cNvPr id="4" name="文本框 3"/>
          <p:cNvSpPr txBox="1"/>
          <p:nvPr/>
        </p:nvSpPr>
        <p:spPr>
          <a:xfrm>
            <a:off x="869398" y="302927"/>
            <a:ext cx="3675968" cy="646331"/>
          </a:xfrm>
          <a:prstGeom prst="rect">
            <a:avLst/>
          </a:prstGeom>
          <a:noFill/>
        </p:spPr>
        <p:txBody>
          <a:bodyPr wrap="square" rtlCol="0">
            <a:spAutoFit/>
          </a:bodyPr>
          <a:lstStyle/>
          <a:p>
            <a:r>
              <a:rPr lang="zh-CN" altLang="en-US" sz="3600" b="1"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设备管理</a:t>
            </a:r>
            <a:endParaRPr lang="en-US" altLang="zh-CN" sz="3600" b="1" u="sng" dirty="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5" name="文本框 4"/>
          <p:cNvSpPr txBox="1"/>
          <p:nvPr/>
        </p:nvSpPr>
        <p:spPr>
          <a:xfrm>
            <a:off x="9862783" y="1134073"/>
            <a:ext cx="3204247" cy="4893647"/>
          </a:xfrm>
          <a:prstGeom prst="rect">
            <a:avLst/>
          </a:prstGeom>
          <a:noFill/>
        </p:spPr>
        <p:txBody>
          <a:bodyPr wrap="square" rtlCol="0">
            <a:spAutoFit/>
          </a:bodyPr>
          <a:lstStyle/>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设备列表</a:t>
            </a: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创建时间</a:t>
            </a: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所属产品</a:t>
            </a: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产品备注</a:t>
            </a: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设备状态</a:t>
            </a: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产品位置</a:t>
            </a: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ü"/>
            </a:pPr>
            <a:r>
              <a:rPr lang="zh-CN" altLang="en-US" sz="2400" dirty="0">
                <a:latin typeface="微软雅黑" panose="020B0503020204020204" pitchFamily="34" charset="-122"/>
                <a:ea typeface="微软雅黑" panose="020B0503020204020204" pitchFamily="34" charset="-122"/>
              </a:rPr>
              <a:t>操作状态</a:t>
            </a:r>
            <a:endParaRPr lang="zh-CN" altLang="en-US" sz="2400" dirty="0">
              <a:latin typeface="微软雅黑" panose="020B0503020204020204" pitchFamily="34" charset="-122"/>
              <a:ea typeface="微软雅黑" panose="020B0503020204020204" pitchFamily="34" charset="-122"/>
            </a:endParaRPr>
          </a:p>
        </p:txBody>
      </p:sp>
      <p:pic>
        <p:nvPicPr>
          <p:cNvPr id="6" name="音频 5">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4338"/>
    </mc:Choice>
    <mc:Fallback>
      <p:transition spd="slow" advTm="243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454841" y="2286000"/>
            <a:ext cx="5343277" cy="1143000"/>
          </a:xfrm>
        </p:spPr>
        <p:txBody>
          <a:bodyPr>
            <a:normAutofit fontScale="90000"/>
          </a:bodyPr>
          <a:lstStyle/>
          <a:p>
            <a:r>
              <a:rPr lang="zh-CN" altLang="en-US" dirty="0">
                <a:latin typeface="微软雅黑" panose="020B0503020204020204" pitchFamily="34" charset="-122"/>
                <a:ea typeface="微软雅黑" panose="020B0503020204020204" pitchFamily="34" charset="-122"/>
              </a:rPr>
              <a:t>四、创新点</a:t>
            </a:r>
            <a:endParaRPr lang="zh-CN" altLang="en-US" dirty="0">
              <a:latin typeface="微软雅黑" panose="020B0503020204020204" pitchFamily="34" charset="-122"/>
              <a:ea typeface="微软雅黑" panose="020B0503020204020204" pitchFamily="34" charset="-122"/>
            </a:endParaRPr>
          </a:p>
        </p:txBody>
      </p:sp>
      <p:pic>
        <p:nvPicPr>
          <p:cNvPr id="4" name="音频 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446"/>
    </mc:Choice>
    <mc:Fallback>
      <p:transition spd="slow" advTm="44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创新技术</a:t>
            </a:r>
            <a:endParaRPr lang="zh-CN" altLang="en-US" dirty="0">
              <a:latin typeface="微软雅黑" panose="020B0503020204020204" pitchFamily="34" charset="-122"/>
              <a:ea typeface="微软雅黑" panose="020B0503020204020204" pitchFamily="34" charset="-122"/>
            </a:endParaRPr>
          </a:p>
        </p:txBody>
      </p:sp>
      <p:sp>
        <p:nvSpPr>
          <p:cNvPr id="6" name="文本框 5"/>
          <p:cNvSpPr txBox="1"/>
          <p:nvPr/>
        </p:nvSpPr>
        <p:spPr>
          <a:xfrm>
            <a:off x="2822714" y="2080679"/>
            <a:ext cx="2045806" cy="646331"/>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实时检测水质情况，及时有效反馈</a:t>
            </a:r>
            <a:endParaRPr lang="zh-CN" altLang="en-US" dirty="0">
              <a:latin typeface="微软雅黑" panose="020B0503020204020204" pitchFamily="34" charset="-122"/>
              <a:ea typeface="微软雅黑" panose="020B0503020204020204" pitchFamily="34" charset="-122"/>
            </a:endParaRPr>
          </a:p>
        </p:txBody>
      </p:sp>
      <p:sp>
        <p:nvSpPr>
          <p:cNvPr id="8" name="文本框 7"/>
          <p:cNvSpPr txBox="1"/>
          <p:nvPr/>
        </p:nvSpPr>
        <p:spPr>
          <a:xfrm>
            <a:off x="1885123" y="4270658"/>
            <a:ext cx="1848679" cy="1200329"/>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建立网页平台与手机端接收数据，将检测数据实现远端可视化</a:t>
            </a:r>
            <a:endParaRPr lang="zh-CN" altLang="en-US" dirty="0">
              <a:latin typeface="微软雅黑" panose="020B0503020204020204" pitchFamily="34" charset="-122"/>
              <a:ea typeface="微软雅黑" panose="020B0503020204020204" pitchFamily="34" charset="-122"/>
            </a:endParaRPr>
          </a:p>
        </p:txBody>
      </p:sp>
      <p:sp>
        <p:nvSpPr>
          <p:cNvPr id="11" name="文本框 10"/>
          <p:cNvSpPr txBox="1"/>
          <p:nvPr/>
        </p:nvSpPr>
        <p:spPr>
          <a:xfrm>
            <a:off x="8456539" y="2932159"/>
            <a:ext cx="1928192"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系统自动统计历史数据，进行水质评估，并绘制出统计图，使数据直观清晰</a:t>
            </a:r>
            <a:endParaRPr lang="zh-CN" altLang="en-US" dirty="0">
              <a:latin typeface="微软雅黑" panose="020B0503020204020204" pitchFamily="34" charset="-122"/>
              <a:ea typeface="微软雅黑" panose="020B0503020204020204" pitchFamily="34" charset="-122"/>
            </a:endParaRPr>
          </a:p>
        </p:txBody>
      </p:sp>
      <p:sp>
        <p:nvSpPr>
          <p:cNvPr id="12" name="椭圆 11"/>
          <p:cNvSpPr/>
          <p:nvPr/>
        </p:nvSpPr>
        <p:spPr>
          <a:xfrm>
            <a:off x="4078358" y="3890665"/>
            <a:ext cx="1580322" cy="1580322"/>
          </a:xfrm>
          <a:prstGeom prst="ellipse">
            <a:avLst/>
          </a:prstGeom>
          <a:solidFill>
            <a:srgbClr val="9292A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dirty="0">
                <a:latin typeface="微软雅黑" panose="020B0503020204020204" pitchFamily="34" charset="-122"/>
                <a:ea typeface="微软雅黑" panose="020B0503020204020204" pitchFamily="34" charset="-122"/>
              </a:rPr>
              <a:t>硬件与软件互联</a:t>
            </a:r>
            <a:endParaRPr lang="zh-CN" altLang="en-US" sz="2200" dirty="0">
              <a:latin typeface="微软雅黑" panose="020B0503020204020204" pitchFamily="34" charset="-122"/>
              <a:ea typeface="微软雅黑" panose="020B0503020204020204" pitchFamily="34" charset="-122"/>
            </a:endParaRPr>
          </a:p>
        </p:txBody>
      </p:sp>
      <p:sp>
        <p:nvSpPr>
          <p:cNvPr id="13" name="椭圆 12"/>
          <p:cNvSpPr/>
          <p:nvPr/>
        </p:nvSpPr>
        <p:spPr>
          <a:xfrm>
            <a:off x="5171661" y="2310343"/>
            <a:ext cx="1580322" cy="158032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dirty="0">
                <a:latin typeface="微软雅黑" panose="020B0503020204020204" pitchFamily="34" charset="-122"/>
                <a:ea typeface="微软雅黑" panose="020B0503020204020204" pitchFamily="34" charset="-122"/>
              </a:rPr>
              <a:t>无线传输数据</a:t>
            </a:r>
            <a:endParaRPr lang="zh-CN" altLang="en-US" sz="2200" dirty="0">
              <a:latin typeface="微软雅黑" panose="020B0503020204020204" pitchFamily="34" charset="-122"/>
              <a:ea typeface="微软雅黑" panose="020B0503020204020204" pitchFamily="34" charset="-122"/>
            </a:endParaRPr>
          </a:p>
        </p:txBody>
      </p:sp>
      <p:sp>
        <p:nvSpPr>
          <p:cNvPr id="14" name="椭圆 13"/>
          <p:cNvSpPr/>
          <p:nvPr/>
        </p:nvSpPr>
        <p:spPr>
          <a:xfrm>
            <a:off x="6347791" y="3911048"/>
            <a:ext cx="1580322" cy="1580322"/>
          </a:xfrm>
          <a:prstGeom prst="ellipse">
            <a:avLst/>
          </a:prstGeom>
          <a:solidFill>
            <a:srgbClr val="BA867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200" dirty="0">
                <a:latin typeface="微软雅黑" panose="020B0503020204020204" pitchFamily="34" charset="-122"/>
                <a:ea typeface="微软雅黑" panose="020B0503020204020204" pitchFamily="34" charset="-122"/>
              </a:rPr>
              <a:t>自动数据分析</a:t>
            </a:r>
            <a:endParaRPr lang="zh-CN" altLang="en-US" sz="2200" dirty="0">
              <a:latin typeface="微软雅黑" panose="020B0503020204020204" pitchFamily="34" charset="-122"/>
              <a:ea typeface="微软雅黑" panose="020B0503020204020204" pitchFamily="34" charset="-122"/>
            </a:endParaRPr>
          </a:p>
        </p:txBody>
      </p:sp>
      <p:cxnSp>
        <p:nvCxnSpPr>
          <p:cNvPr id="16" name="直接连接符 15"/>
          <p:cNvCxnSpPr>
            <a:stCxn id="13" idx="2"/>
          </p:cNvCxnSpPr>
          <p:nvPr/>
        </p:nvCxnSpPr>
        <p:spPr>
          <a:xfrm flipH="1" flipV="1">
            <a:off x="4815840" y="2727010"/>
            <a:ext cx="355821" cy="373494"/>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H="1">
            <a:off x="2822714" y="2727010"/>
            <a:ext cx="19931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直接连接符 21"/>
          <p:cNvCxnSpPr>
            <a:stCxn id="12" idx="2"/>
          </p:cNvCxnSpPr>
          <p:nvPr/>
        </p:nvCxnSpPr>
        <p:spPr>
          <a:xfrm flipH="1">
            <a:off x="3669792" y="4680826"/>
            <a:ext cx="408566" cy="810544"/>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1885123" y="5491370"/>
            <a:ext cx="178466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14" idx="6"/>
          </p:cNvCxnSpPr>
          <p:nvPr/>
        </p:nvCxnSpPr>
        <p:spPr>
          <a:xfrm flipV="1">
            <a:off x="7928113" y="4409487"/>
            <a:ext cx="528426" cy="291722"/>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8456539" y="4409487"/>
            <a:ext cx="1790837" cy="0"/>
          </a:xfrm>
          <a:prstGeom prst="line">
            <a:avLst/>
          </a:prstGeom>
        </p:spPr>
        <p:style>
          <a:lnRef idx="1">
            <a:schemeClr val="accent1"/>
          </a:lnRef>
          <a:fillRef idx="0">
            <a:schemeClr val="accent1"/>
          </a:fillRef>
          <a:effectRef idx="0">
            <a:schemeClr val="accent1"/>
          </a:effectRef>
          <a:fontRef idx="minor">
            <a:schemeClr val="tx1"/>
          </a:fontRef>
        </p:style>
      </p:cxnSp>
      <p:pic>
        <p:nvPicPr>
          <p:cNvPr id="3" name="音频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355"/>
    </mc:Choice>
    <mc:Fallback>
      <p:transition spd="slow" advTm="323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创新理念</a:t>
            </a:r>
            <a:endParaRPr lang="zh-CN" altLang="en-US" dirty="0">
              <a:latin typeface="微软雅黑" panose="020B0503020204020204" pitchFamily="34" charset="-122"/>
              <a:ea typeface="微软雅黑" panose="020B0503020204020204" pitchFamily="34" charset="-122"/>
            </a:endParaRPr>
          </a:p>
        </p:txBody>
      </p:sp>
      <p:sp>
        <p:nvSpPr>
          <p:cNvPr id="5" name="流程图: 存储数据 4"/>
          <p:cNvSpPr/>
          <p:nvPr/>
        </p:nvSpPr>
        <p:spPr>
          <a:xfrm>
            <a:off x="3098800" y="2156459"/>
            <a:ext cx="2062480" cy="701040"/>
          </a:xfrm>
          <a:prstGeom prst="flowChartOnlineStorage">
            <a:avLst/>
          </a:prstGeom>
          <a:solidFill>
            <a:srgbClr val="8083B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社会理念</a:t>
            </a:r>
            <a:endParaRPr lang="zh-CN" altLang="en-US" dirty="0">
              <a:latin typeface="微软雅黑" panose="020B0503020204020204" pitchFamily="34" charset="-122"/>
              <a:ea typeface="微软雅黑" panose="020B0503020204020204" pitchFamily="34" charset="-122"/>
            </a:endParaRPr>
          </a:p>
        </p:txBody>
      </p:sp>
      <p:sp>
        <p:nvSpPr>
          <p:cNvPr id="7" name="流程图: 存储数据 6"/>
          <p:cNvSpPr/>
          <p:nvPr/>
        </p:nvSpPr>
        <p:spPr>
          <a:xfrm>
            <a:off x="3098800" y="3390899"/>
            <a:ext cx="2062480" cy="701041"/>
          </a:xfrm>
          <a:prstGeom prst="flowChartOnlineStorage">
            <a:avLst/>
          </a:prstGeom>
          <a:solidFill>
            <a:srgbClr val="A9AC8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市场观理念</a:t>
            </a:r>
            <a:endParaRPr lang="zh-CN" altLang="en-US" dirty="0">
              <a:latin typeface="微软雅黑" panose="020B0503020204020204" pitchFamily="34" charset="-122"/>
              <a:ea typeface="微软雅黑" panose="020B0503020204020204" pitchFamily="34" charset="-122"/>
            </a:endParaRPr>
          </a:p>
        </p:txBody>
      </p:sp>
      <p:sp>
        <p:nvSpPr>
          <p:cNvPr id="9" name="流程图: 存储数据 8"/>
          <p:cNvSpPr/>
          <p:nvPr/>
        </p:nvSpPr>
        <p:spPr>
          <a:xfrm>
            <a:off x="3098800" y="4691379"/>
            <a:ext cx="2062480" cy="701041"/>
          </a:xfrm>
          <a:prstGeom prst="flowChartOnlineStorag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微软雅黑" panose="020B0503020204020204" pitchFamily="34" charset="-122"/>
                <a:ea typeface="微软雅黑" panose="020B0503020204020204" pitchFamily="34" charset="-122"/>
              </a:rPr>
              <a:t>人才理念</a:t>
            </a:r>
            <a:endParaRPr lang="zh-CN" altLang="en-US" dirty="0">
              <a:latin typeface="微软雅黑" panose="020B0503020204020204" pitchFamily="34" charset="-122"/>
              <a:ea typeface="微软雅黑" panose="020B0503020204020204" pitchFamily="34" charset="-122"/>
            </a:endParaRPr>
          </a:p>
        </p:txBody>
      </p:sp>
      <p:sp>
        <p:nvSpPr>
          <p:cNvPr id="13" name="流程图: 终止 12"/>
          <p:cNvSpPr/>
          <p:nvPr/>
        </p:nvSpPr>
        <p:spPr>
          <a:xfrm>
            <a:off x="5335270" y="2156459"/>
            <a:ext cx="3512820" cy="701040"/>
          </a:xfrm>
          <a:prstGeom prst="flowChartTerminator">
            <a:avLst/>
          </a:prstGeom>
          <a:solidFill>
            <a:srgbClr val="8083B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latin typeface="微软雅黑" panose="020B0503020204020204" pitchFamily="34" charset="-122"/>
                <a:ea typeface="微软雅黑" panose="020B0503020204020204" pitchFamily="34" charset="-122"/>
              </a:rPr>
              <a:t>对 “再生水资源再利用”社会问题的关注</a:t>
            </a:r>
            <a:endParaRPr lang="zh-CN" altLang="en-US" dirty="0">
              <a:latin typeface="微软雅黑" panose="020B0503020204020204" pitchFamily="34" charset="-122"/>
              <a:ea typeface="微软雅黑" panose="020B0503020204020204" pitchFamily="34" charset="-122"/>
            </a:endParaRPr>
          </a:p>
        </p:txBody>
      </p:sp>
      <p:sp>
        <p:nvSpPr>
          <p:cNvPr id="14" name="流程图: 终止 13"/>
          <p:cNvSpPr/>
          <p:nvPr/>
        </p:nvSpPr>
        <p:spPr>
          <a:xfrm>
            <a:off x="5335270" y="4710191"/>
            <a:ext cx="3512820" cy="701040"/>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latin typeface="微软雅黑" panose="020B0503020204020204" pitchFamily="34" charset="-122"/>
                <a:ea typeface="微软雅黑" panose="020B0503020204020204" pitchFamily="34" charset="-122"/>
              </a:rPr>
              <a:t>积极把握人才，以尊重知识，尊重人才为原则</a:t>
            </a:r>
            <a:endParaRPr lang="zh-CN" altLang="en-US" dirty="0">
              <a:latin typeface="微软雅黑" panose="020B0503020204020204" pitchFamily="34" charset="-122"/>
              <a:ea typeface="微软雅黑" panose="020B0503020204020204" pitchFamily="34" charset="-122"/>
            </a:endParaRPr>
          </a:p>
        </p:txBody>
      </p:sp>
      <p:sp>
        <p:nvSpPr>
          <p:cNvPr id="15" name="流程图: 终止 14"/>
          <p:cNvSpPr/>
          <p:nvPr/>
        </p:nvSpPr>
        <p:spPr>
          <a:xfrm>
            <a:off x="5335270" y="3388360"/>
            <a:ext cx="3512820" cy="701040"/>
          </a:xfrm>
          <a:prstGeom prst="flowChartTerminator">
            <a:avLst/>
          </a:prstGeom>
          <a:solidFill>
            <a:srgbClr val="A9AC8A"/>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a:latin typeface="微软雅黑" panose="020B0503020204020204" pitchFamily="34" charset="-122"/>
                <a:ea typeface="微软雅黑" panose="020B0503020204020204" pitchFamily="34" charset="-122"/>
              </a:rPr>
              <a:t>在商品经济条件下，积极开拓潜在市场，把市场作为动力</a:t>
            </a:r>
            <a:endParaRPr lang="zh-CN" altLang="en-US" dirty="0">
              <a:latin typeface="微软雅黑" panose="020B0503020204020204" pitchFamily="34" charset="-122"/>
              <a:ea typeface="微软雅黑" panose="020B0503020204020204" pitchFamily="34" charset="-122"/>
            </a:endParaRPr>
          </a:p>
        </p:txBody>
      </p:sp>
      <p:pic>
        <p:nvPicPr>
          <p:cNvPr id="3" name="音频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569"/>
    </mc:Choice>
    <mc:Fallback>
      <p:transition spd="slow" advTm="26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743531" y="2075688"/>
            <a:ext cx="6704937" cy="1353312"/>
          </a:xfrm>
        </p:spPr>
        <p:txBody>
          <a:bodyPr/>
          <a:lstStyle/>
          <a:p>
            <a:pPr algn="ctr"/>
            <a:r>
              <a:rPr lang="zh-CN" altLang="en-US" dirty="0">
                <a:latin typeface="微软雅黑" panose="020B0503020204020204" pitchFamily="34" charset="-122"/>
                <a:ea typeface="微软雅黑" panose="020B0503020204020204" pitchFamily="34" charset="-122"/>
              </a:rPr>
              <a:t>一、项目背景</a:t>
            </a:r>
            <a:endParaRPr lang="zh-CN" altLang="en-US" dirty="0">
              <a:latin typeface="微软雅黑" panose="020B0503020204020204" pitchFamily="34" charset="-122"/>
              <a:ea typeface="微软雅黑" panose="020B0503020204020204" pitchFamily="34" charset="-122"/>
            </a:endParaRPr>
          </a:p>
        </p:txBody>
      </p:sp>
      <p:pic>
        <p:nvPicPr>
          <p:cNvPr id="5" name="音频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02"/>
    </mc:Choice>
    <mc:Fallback>
      <p:transition spd="slow" advTm="3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97280" y="824948"/>
            <a:ext cx="5154433" cy="912412"/>
          </a:xfrm>
        </p:spPr>
        <p:txBody>
          <a:bodyPr/>
          <a:lstStyle/>
          <a:p>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废水污染排放量</a:t>
            </a:r>
            <a:endParaRPr lang="zh-CN" altLang="en-US"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1097280" y="1845734"/>
            <a:ext cx="10058400" cy="1036614"/>
          </a:xfrm>
        </p:spPr>
        <p:txBody>
          <a:bodyPr/>
          <a:lstStyle/>
          <a:p>
            <a:r>
              <a:rPr lang="zh-CN" altLang="en-US" dirty="0">
                <a:latin typeface="微软雅黑" panose="020B0503020204020204" pitchFamily="34" charset="-122"/>
                <a:ea typeface="微软雅黑" panose="020B0503020204020204" pitchFamily="34" charset="-122"/>
              </a:rPr>
              <a:t>       近年来，我国高度重视节能环保行业的发展，国务院、环境保护部等相关部门发布多项政策鼓励并监督工业废水的超低排放及工业废水的有效处理。政策的标准制定以及实施积极的推动了我国工业废水处理的发展进度，在改善环境质量方面取得显著效果。</a:t>
            </a:r>
            <a:endParaRPr lang="en-US" altLang="zh-CN" dirty="0">
              <a:latin typeface="微软雅黑" panose="020B0503020204020204" pitchFamily="34" charset="-122"/>
              <a:ea typeface="微软雅黑" panose="020B0503020204020204" pitchFamily="34" charset="-122"/>
            </a:endParaRPr>
          </a:p>
          <a:p>
            <a:endParaRPr lang="zh-CN" altLang="en-US" sz="2200" dirty="0"/>
          </a:p>
        </p:txBody>
      </p:sp>
      <p:graphicFrame>
        <p:nvGraphicFramePr>
          <p:cNvPr id="6" name="图表 5"/>
          <p:cNvGraphicFramePr/>
          <p:nvPr/>
        </p:nvGraphicFramePr>
        <p:xfrm>
          <a:off x="1933161" y="2723323"/>
          <a:ext cx="8325678" cy="3707294"/>
        </p:xfrm>
        <a:graphic>
          <a:graphicData uri="http://schemas.openxmlformats.org/drawingml/2006/chart">
            <c:chart xmlns:c="http://schemas.openxmlformats.org/drawingml/2006/chart" xmlns:r="http://schemas.openxmlformats.org/officeDocument/2006/relationships" r:id="rId1"/>
          </a:graphicData>
        </a:graphic>
      </p:graphicFrame>
      <p:pic>
        <p:nvPicPr>
          <p:cNvPr id="10" name="音频 9">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1569"/>
    </mc:Choice>
    <mc:Fallback>
      <p:transition spd="slow" advTm="31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97280" y="904461"/>
            <a:ext cx="5551998" cy="832899"/>
          </a:xfrm>
        </p:spPr>
        <p:txBody>
          <a:bodyPr/>
          <a:lstStyle/>
          <a:p>
            <a:r>
              <a:rPr lang="en-US" altLang="zh-CN" dirty="0">
                <a:latin typeface="微软雅黑" panose="020B0503020204020204" pitchFamily="34" charset="-122"/>
                <a:ea typeface="微软雅黑" panose="020B0503020204020204" pitchFamily="34" charset="-122"/>
              </a:rPr>
              <a:t>2.</a:t>
            </a:r>
            <a:r>
              <a:rPr lang="zh-CN" altLang="en-US" dirty="0">
                <a:latin typeface="微软雅黑" panose="020B0503020204020204" pitchFamily="34" charset="-122"/>
                <a:ea typeface="微软雅黑" panose="020B0503020204020204" pitchFamily="34" charset="-122"/>
              </a:rPr>
              <a:t>水质检测系统政策</a:t>
            </a:r>
            <a:endParaRPr lang="zh-CN" altLang="en-US" dirty="0">
              <a:latin typeface="微软雅黑" panose="020B0503020204020204" pitchFamily="34" charset="-122"/>
              <a:ea typeface="微软雅黑" panose="020B0503020204020204" pitchFamily="34" charset="-122"/>
            </a:endParaRPr>
          </a:p>
        </p:txBody>
      </p:sp>
      <p:sp>
        <p:nvSpPr>
          <p:cNvPr id="3" name="内容占位符 2"/>
          <p:cNvSpPr>
            <a:spLocks noGrp="1"/>
          </p:cNvSpPr>
          <p:nvPr>
            <p:ph idx="1"/>
          </p:nvPr>
        </p:nvSpPr>
        <p:spPr>
          <a:xfrm>
            <a:off x="1097280" y="1845734"/>
            <a:ext cx="10058400" cy="927283"/>
          </a:xfrm>
        </p:spPr>
        <p:txBody>
          <a:bodyPr/>
          <a:lstStyle/>
          <a:p>
            <a:r>
              <a:rPr lang="zh-CN" altLang="en-US" dirty="0"/>
              <a:t>        </a:t>
            </a:r>
            <a:r>
              <a:rPr lang="zh-CN" altLang="en-US" dirty="0">
                <a:latin typeface="微软雅黑" panose="020B0503020204020204" pitchFamily="34" charset="-122"/>
                <a:ea typeface="微软雅黑" panose="020B0503020204020204" pitchFamily="34" charset="-122"/>
              </a:rPr>
              <a:t>“十三五”期间，随着环保执法力度的继续增大和配套环境水质在线监测法律法规的相继出台，环境水质在线监测系统的需求将趋于旺盛，中国环境水质在线监测市场将实现快速发展，市场潜力巨大。</a:t>
            </a:r>
            <a:endParaRPr lang="zh-CN" altLang="en-US" dirty="0">
              <a:latin typeface="微软雅黑" panose="020B0503020204020204" pitchFamily="34" charset="-122"/>
              <a:ea typeface="微软雅黑" panose="020B0503020204020204" pitchFamily="34" charset="-122"/>
            </a:endParaRPr>
          </a:p>
        </p:txBody>
      </p:sp>
      <p:graphicFrame>
        <p:nvGraphicFramePr>
          <p:cNvPr id="9" name="图表 8"/>
          <p:cNvGraphicFramePr/>
          <p:nvPr/>
        </p:nvGraphicFramePr>
        <p:xfrm>
          <a:off x="4303514" y="2731116"/>
          <a:ext cx="7072698" cy="3637723"/>
        </p:xfrm>
        <a:graphic>
          <a:graphicData uri="http://schemas.openxmlformats.org/drawingml/2006/chart">
            <c:chart xmlns:c="http://schemas.openxmlformats.org/drawingml/2006/chart" xmlns:r="http://schemas.openxmlformats.org/officeDocument/2006/relationships" r:id="rId1"/>
          </a:graphicData>
        </a:graphic>
      </p:graphicFrame>
      <p:sp>
        <p:nvSpPr>
          <p:cNvPr id="4" name="文本框 3"/>
          <p:cNvSpPr txBox="1"/>
          <p:nvPr/>
        </p:nvSpPr>
        <p:spPr>
          <a:xfrm>
            <a:off x="600635" y="3330388"/>
            <a:ext cx="3523129" cy="2308324"/>
          </a:xfrm>
          <a:prstGeom prst="rect">
            <a:avLst/>
          </a:prstGeom>
          <a:noFill/>
        </p:spPr>
        <p:txBody>
          <a:bodyPr wrap="square" rtlCol="0">
            <a:spAutoFit/>
          </a:bodyPr>
          <a:lstStyle/>
          <a:p>
            <a:pPr marL="285750" indent="-285750">
              <a:buFont typeface="Wingdings" panose="05000000000000000000" pitchFamily="2" charset="2"/>
              <a:buChar char="l"/>
            </a:pPr>
            <a:r>
              <a:rPr lang="en-US" altLang="zh-CN" dirty="0">
                <a:latin typeface="微软雅黑" panose="020B0503020204020204" pitchFamily="34" charset="-122"/>
                <a:ea typeface="微软雅黑" panose="020B0503020204020204" pitchFamily="34" charset="-122"/>
              </a:rPr>
              <a:t>2019</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月，多部委联合印发</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长江保护修复攻坚战行动计划</a:t>
            </a:r>
            <a:r>
              <a:rPr lang="en-US" altLang="zh-CN"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en-US" altLang="zh-CN" dirty="0">
                <a:latin typeface="微软雅黑" panose="020B0503020204020204" pitchFamily="34" charset="-122"/>
                <a:ea typeface="微软雅黑" panose="020B0503020204020204" pitchFamily="34" charset="-122"/>
              </a:rPr>
              <a:t>2019</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4</a:t>
            </a:r>
            <a:r>
              <a:rPr lang="zh-CN" altLang="en-US" dirty="0">
                <a:latin typeface="微软雅黑" panose="020B0503020204020204" pitchFamily="34" charset="-122"/>
                <a:ea typeface="微软雅黑" panose="020B0503020204020204" pitchFamily="34" charset="-122"/>
              </a:rPr>
              <a:t>月，多部委联合发布</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城镇污水处理提质增效三年行动方案</a:t>
            </a:r>
            <a:r>
              <a:rPr lang="en-US" altLang="zh-CN" dirty="0">
                <a:latin typeface="微软雅黑" panose="020B0503020204020204" pitchFamily="34" charset="-122"/>
                <a:ea typeface="微软雅黑" panose="020B0503020204020204" pitchFamily="34" charset="-122"/>
              </a:rPr>
              <a:t>(2019—2021</a:t>
            </a:r>
            <a:r>
              <a:rPr lang="zh-CN" altLang="en-US" dirty="0">
                <a:latin typeface="微软雅黑" panose="020B0503020204020204" pitchFamily="34" charset="-122"/>
                <a:ea typeface="微软雅黑" panose="020B0503020204020204" pitchFamily="34" charset="-122"/>
              </a:rPr>
              <a:t>年</a:t>
            </a:r>
            <a:r>
              <a:rPr lang="en-US" altLang="zh-CN" dirty="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pic>
        <p:nvPicPr>
          <p:cNvPr id="10" name="音频 9">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4026"/>
    </mc:Choice>
    <mc:Fallback>
      <p:transition spd="slow" advTm="240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97279" y="988906"/>
            <a:ext cx="7885357" cy="748454"/>
          </a:xfrm>
        </p:spPr>
        <p:txBody>
          <a:bodyPr>
            <a:normAutofit/>
          </a:bodyPr>
          <a:lstStyle/>
          <a:p>
            <a:r>
              <a:rPr lang="en-US" altLang="zh-CN" dirty="0">
                <a:latin typeface="微软雅黑" panose="020B0503020204020204" pitchFamily="34" charset="-122"/>
                <a:ea typeface="微软雅黑" panose="020B0503020204020204" pitchFamily="34" charset="-122"/>
              </a:rPr>
              <a:t>3.</a:t>
            </a:r>
            <a:r>
              <a:rPr lang="zh-CN" altLang="en-US" dirty="0">
                <a:latin typeface="微软雅黑" panose="020B0503020204020204" pitchFamily="34" charset="-122"/>
                <a:ea typeface="微软雅黑" panose="020B0503020204020204" pitchFamily="34" charset="-122"/>
              </a:rPr>
              <a:t>水质检测国内外发展现状</a:t>
            </a:r>
            <a:endParaRPr lang="zh-CN" altLang="en-US" dirty="0">
              <a:latin typeface="微软雅黑" panose="020B0503020204020204" pitchFamily="34" charset="-122"/>
              <a:ea typeface="微软雅黑" panose="020B0503020204020204" pitchFamily="34" charset="-122"/>
            </a:endParaRPr>
          </a:p>
        </p:txBody>
      </p:sp>
      <p:sp>
        <p:nvSpPr>
          <p:cNvPr id="51" name="矩形: 圆角 50"/>
          <p:cNvSpPr/>
          <p:nvPr/>
        </p:nvSpPr>
        <p:spPr>
          <a:xfrm>
            <a:off x="1878105" y="2288592"/>
            <a:ext cx="2581835" cy="7484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000" dirty="0">
                <a:effectLst/>
                <a:latin typeface="微软雅黑" panose="020B0503020204020204" pitchFamily="34" charset="-122"/>
                <a:ea typeface="微软雅黑" panose="020B0503020204020204" pitchFamily="34" charset="-122"/>
                <a:cs typeface="宋体" panose="02010600030101010101" pitchFamily="2" charset="-122"/>
              </a:rPr>
              <a:t>水质监测行业专利申请数量</a:t>
            </a:r>
            <a:r>
              <a:rPr lang="zh-CN" altLang="en-US" sz="2000" dirty="0">
                <a:effectLst/>
                <a:latin typeface="微软雅黑" panose="020B0503020204020204" pitchFamily="34" charset="-122"/>
                <a:ea typeface="微软雅黑" panose="020B0503020204020204" pitchFamily="34" charset="-122"/>
                <a:cs typeface="宋体" panose="02010600030101010101" pitchFamily="2" charset="-122"/>
              </a:rPr>
              <a:t>处于高水平</a:t>
            </a:r>
            <a:endParaRPr lang="zh-CN" altLang="en-US" sz="2000" dirty="0">
              <a:latin typeface="微软雅黑" panose="020B0503020204020204" pitchFamily="34" charset="-122"/>
              <a:ea typeface="微软雅黑" panose="020B0503020204020204" pitchFamily="34" charset="-122"/>
            </a:endParaRPr>
          </a:p>
        </p:txBody>
      </p:sp>
      <p:sp>
        <p:nvSpPr>
          <p:cNvPr id="52" name="矩形: 圆角 51"/>
          <p:cNvSpPr/>
          <p:nvPr/>
        </p:nvSpPr>
        <p:spPr>
          <a:xfrm>
            <a:off x="681318" y="4941645"/>
            <a:ext cx="2075670" cy="7484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CN" sz="2000" dirty="0">
                <a:solidFill>
                  <a:schemeClr val="tx1"/>
                </a:solidFill>
                <a:effectLst/>
                <a:latin typeface="微软雅黑" panose="020B0503020204020204" pitchFamily="34" charset="-122"/>
                <a:ea typeface="微软雅黑" panose="020B0503020204020204" pitchFamily="34" charset="-122"/>
                <a:cs typeface="宋体" panose="02010600030101010101" pitchFamily="2" charset="-122"/>
              </a:rPr>
              <a:t>基层水质的实时采集监测</a:t>
            </a:r>
            <a:r>
              <a:rPr lang="zh-CN" altLang="en-US" sz="2000" dirty="0">
                <a:solidFill>
                  <a:schemeClr val="tx1"/>
                </a:solidFill>
                <a:effectLst/>
                <a:latin typeface="微软雅黑" panose="020B0503020204020204" pitchFamily="34" charset="-122"/>
                <a:ea typeface="微软雅黑" panose="020B0503020204020204" pitchFamily="34" charset="-122"/>
                <a:cs typeface="宋体" panose="02010600030101010101" pitchFamily="2" charset="-122"/>
              </a:rPr>
              <a:t>薄弱</a:t>
            </a: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53" name="矩形: 圆角 52"/>
          <p:cNvSpPr/>
          <p:nvPr/>
        </p:nvSpPr>
        <p:spPr>
          <a:xfrm>
            <a:off x="3751728" y="4941645"/>
            <a:ext cx="2075670" cy="7484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微软雅黑" panose="020B0503020204020204" pitchFamily="34" charset="-122"/>
                <a:ea typeface="微软雅黑" panose="020B0503020204020204" pitchFamily="34" charset="-122"/>
              </a:rPr>
              <a:t>水质分析系统环节薄弱</a:t>
            </a: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54" name="椭圆 53"/>
          <p:cNvSpPr/>
          <p:nvPr/>
        </p:nvSpPr>
        <p:spPr>
          <a:xfrm>
            <a:off x="2586317" y="3678022"/>
            <a:ext cx="1165412" cy="748453"/>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zh-CN" altLang="en-US" sz="2400" dirty="0">
                <a:latin typeface="微软雅黑" panose="020B0503020204020204" pitchFamily="34" charset="-122"/>
                <a:ea typeface="微软雅黑" panose="020B0503020204020204" pitchFamily="34" charset="-122"/>
              </a:rPr>
              <a:t>国内</a:t>
            </a:r>
            <a:endParaRPr lang="zh-CN" altLang="en-US" sz="2400" dirty="0">
              <a:latin typeface="微软雅黑" panose="020B0503020204020204" pitchFamily="34" charset="-122"/>
              <a:ea typeface="微软雅黑" panose="020B0503020204020204" pitchFamily="34" charset="-122"/>
            </a:endParaRPr>
          </a:p>
        </p:txBody>
      </p:sp>
      <p:cxnSp>
        <p:nvCxnSpPr>
          <p:cNvPr id="55" name="直接连接符 54"/>
          <p:cNvCxnSpPr>
            <a:stCxn id="51" idx="2"/>
            <a:endCxn id="54" idx="0"/>
          </p:cNvCxnSpPr>
          <p:nvPr/>
        </p:nvCxnSpPr>
        <p:spPr>
          <a:xfrm>
            <a:off x="3169023" y="3037045"/>
            <a:ext cx="0" cy="640977"/>
          </a:xfrm>
          <a:prstGeom prst="line">
            <a:avLst/>
          </a:prstGeom>
        </p:spPr>
        <p:style>
          <a:lnRef idx="3">
            <a:schemeClr val="accent1"/>
          </a:lnRef>
          <a:fillRef idx="0">
            <a:schemeClr val="accent1"/>
          </a:fillRef>
          <a:effectRef idx="2">
            <a:schemeClr val="accent1"/>
          </a:effectRef>
          <a:fontRef idx="minor">
            <a:schemeClr val="tx1"/>
          </a:fontRef>
        </p:style>
      </p:cxnSp>
      <p:cxnSp>
        <p:nvCxnSpPr>
          <p:cNvPr id="56" name="直接连接符 55"/>
          <p:cNvCxnSpPr>
            <a:stCxn id="54" idx="3"/>
            <a:endCxn id="52" idx="0"/>
          </p:cNvCxnSpPr>
          <p:nvPr/>
        </p:nvCxnSpPr>
        <p:spPr>
          <a:xfrm flipH="1">
            <a:off x="1719153" y="4316867"/>
            <a:ext cx="1037835" cy="624778"/>
          </a:xfrm>
          <a:prstGeom prst="line">
            <a:avLst/>
          </a:prstGeom>
        </p:spPr>
        <p:style>
          <a:lnRef idx="3">
            <a:schemeClr val="accent1"/>
          </a:lnRef>
          <a:fillRef idx="0">
            <a:schemeClr val="accent1"/>
          </a:fillRef>
          <a:effectRef idx="2">
            <a:schemeClr val="accent1"/>
          </a:effectRef>
          <a:fontRef idx="minor">
            <a:schemeClr val="tx1"/>
          </a:fontRef>
        </p:style>
      </p:cxnSp>
      <p:cxnSp>
        <p:nvCxnSpPr>
          <p:cNvPr id="57" name="直接连接符 56"/>
          <p:cNvCxnSpPr>
            <a:stCxn id="54" idx="5"/>
            <a:endCxn id="53" idx="0"/>
          </p:cNvCxnSpPr>
          <p:nvPr/>
        </p:nvCxnSpPr>
        <p:spPr>
          <a:xfrm>
            <a:off x="3581058" y="4316867"/>
            <a:ext cx="1208505" cy="624778"/>
          </a:xfrm>
          <a:prstGeom prst="line">
            <a:avLst/>
          </a:prstGeom>
        </p:spPr>
        <p:style>
          <a:lnRef idx="3">
            <a:schemeClr val="accent1"/>
          </a:lnRef>
          <a:fillRef idx="0">
            <a:schemeClr val="accent1"/>
          </a:fillRef>
          <a:effectRef idx="2">
            <a:schemeClr val="accent1"/>
          </a:effectRef>
          <a:fontRef idx="minor">
            <a:schemeClr val="tx1"/>
          </a:fontRef>
        </p:style>
      </p:cxnSp>
      <p:sp>
        <p:nvSpPr>
          <p:cNvPr id="58" name="矩形: 圆角 57"/>
          <p:cNvSpPr/>
          <p:nvPr/>
        </p:nvSpPr>
        <p:spPr>
          <a:xfrm>
            <a:off x="7944972" y="2412266"/>
            <a:ext cx="2075327" cy="64097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effectLst/>
                <a:latin typeface="微软雅黑" panose="020B0503020204020204" pitchFamily="34" charset="-122"/>
                <a:ea typeface="微软雅黑" panose="020B0503020204020204" pitchFamily="34" charset="-122"/>
                <a:cs typeface="宋体" panose="02010600030101010101" pitchFamily="2" charset="-122"/>
              </a:rPr>
              <a:t>完善实验室检测</a:t>
            </a:r>
            <a:endParaRPr lang="zh-CN" altLang="en-US" sz="2000" dirty="0">
              <a:latin typeface="微软雅黑" panose="020B0503020204020204" pitchFamily="34" charset="-122"/>
              <a:ea typeface="微软雅黑" panose="020B0503020204020204" pitchFamily="34" charset="-122"/>
            </a:endParaRPr>
          </a:p>
        </p:txBody>
      </p:sp>
      <p:sp>
        <p:nvSpPr>
          <p:cNvPr id="59" name="矩形: 圆角 58"/>
          <p:cNvSpPr/>
          <p:nvPr/>
        </p:nvSpPr>
        <p:spPr>
          <a:xfrm>
            <a:off x="6494931" y="4941645"/>
            <a:ext cx="2075327" cy="7484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effectLst/>
                <a:latin typeface="微软雅黑" panose="020B0503020204020204" pitchFamily="34" charset="-122"/>
                <a:ea typeface="微软雅黑" panose="020B0503020204020204" pitchFamily="34" charset="-122"/>
                <a:cs typeface="宋体" panose="02010600030101010101" pitchFamily="2" charset="-122"/>
              </a:rPr>
              <a:t>发展水质移动检测系统</a:t>
            </a: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60" name="矩形: 圆角 59"/>
          <p:cNvSpPr/>
          <p:nvPr/>
        </p:nvSpPr>
        <p:spPr>
          <a:xfrm>
            <a:off x="9565342" y="4939155"/>
            <a:ext cx="2075670" cy="74845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effectLst/>
                <a:latin typeface="微软雅黑" panose="020B0503020204020204" pitchFamily="34" charset="-122"/>
                <a:ea typeface="微软雅黑" panose="020B0503020204020204" pitchFamily="34" charset="-122"/>
                <a:cs typeface="宋体" panose="02010600030101010101" pitchFamily="2" charset="-122"/>
              </a:rPr>
              <a:t>发展水质自动检测系统</a:t>
            </a:r>
            <a:endParaRPr lang="zh-CN" altLang="en-US" sz="2000" dirty="0">
              <a:solidFill>
                <a:schemeClr val="tx1"/>
              </a:solidFill>
              <a:latin typeface="微软雅黑" panose="020B0503020204020204" pitchFamily="34" charset="-122"/>
              <a:ea typeface="微软雅黑" panose="020B0503020204020204" pitchFamily="34" charset="-122"/>
            </a:endParaRPr>
          </a:p>
        </p:txBody>
      </p:sp>
      <p:sp>
        <p:nvSpPr>
          <p:cNvPr id="61" name="椭圆 60"/>
          <p:cNvSpPr/>
          <p:nvPr/>
        </p:nvSpPr>
        <p:spPr>
          <a:xfrm>
            <a:off x="8399930" y="3678022"/>
            <a:ext cx="1165412" cy="748453"/>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zh-CN" altLang="en-US" sz="2400" dirty="0">
                <a:latin typeface="微软雅黑" panose="020B0503020204020204" pitchFamily="34" charset="-122"/>
                <a:ea typeface="微软雅黑" panose="020B0503020204020204" pitchFamily="34" charset="-122"/>
              </a:rPr>
              <a:t>国外</a:t>
            </a:r>
            <a:endParaRPr lang="zh-CN" altLang="en-US" sz="2400" dirty="0">
              <a:latin typeface="微软雅黑" panose="020B0503020204020204" pitchFamily="34" charset="-122"/>
              <a:ea typeface="微软雅黑" panose="020B0503020204020204" pitchFamily="34" charset="-122"/>
            </a:endParaRPr>
          </a:p>
        </p:txBody>
      </p:sp>
      <p:cxnSp>
        <p:nvCxnSpPr>
          <p:cNvPr id="62" name="直接连接符 61"/>
          <p:cNvCxnSpPr>
            <a:stCxn id="58" idx="2"/>
            <a:endCxn id="61" idx="0"/>
          </p:cNvCxnSpPr>
          <p:nvPr/>
        </p:nvCxnSpPr>
        <p:spPr>
          <a:xfrm>
            <a:off x="8982636" y="3053242"/>
            <a:ext cx="0" cy="624780"/>
          </a:xfrm>
          <a:prstGeom prst="line">
            <a:avLst/>
          </a:prstGeom>
        </p:spPr>
        <p:style>
          <a:lnRef idx="3">
            <a:schemeClr val="accent1"/>
          </a:lnRef>
          <a:fillRef idx="0">
            <a:schemeClr val="accent1"/>
          </a:fillRef>
          <a:effectRef idx="2">
            <a:schemeClr val="accent1"/>
          </a:effectRef>
          <a:fontRef idx="minor">
            <a:schemeClr val="tx1"/>
          </a:fontRef>
        </p:style>
      </p:cxnSp>
      <p:cxnSp>
        <p:nvCxnSpPr>
          <p:cNvPr id="63" name="直接连接符 62"/>
          <p:cNvCxnSpPr>
            <a:stCxn id="61" idx="3"/>
            <a:endCxn id="59" idx="0"/>
          </p:cNvCxnSpPr>
          <p:nvPr/>
        </p:nvCxnSpPr>
        <p:spPr>
          <a:xfrm flipH="1">
            <a:off x="7532595" y="4316867"/>
            <a:ext cx="1038006" cy="624778"/>
          </a:xfrm>
          <a:prstGeom prst="line">
            <a:avLst/>
          </a:prstGeom>
        </p:spPr>
        <p:style>
          <a:lnRef idx="3">
            <a:schemeClr val="accent1"/>
          </a:lnRef>
          <a:fillRef idx="0">
            <a:schemeClr val="accent1"/>
          </a:fillRef>
          <a:effectRef idx="2">
            <a:schemeClr val="accent1"/>
          </a:effectRef>
          <a:fontRef idx="minor">
            <a:schemeClr val="tx1"/>
          </a:fontRef>
        </p:style>
      </p:cxnSp>
      <p:cxnSp>
        <p:nvCxnSpPr>
          <p:cNvPr id="64" name="直接连接符 63"/>
          <p:cNvCxnSpPr>
            <a:stCxn id="61" idx="5"/>
            <a:endCxn id="60" idx="0"/>
          </p:cNvCxnSpPr>
          <p:nvPr/>
        </p:nvCxnSpPr>
        <p:spPr>
          <a:xfrm>
            <a:off x="9394671" y="4316867"/>
            <a:ext cx="1208506" cy="622288"/>
          </a:xfrm>
          <a:prstGeom prst="line">
            <a:avLst/>
          </a:prstGeom>
        </p:spPr>
        <p:style>
          <a:lnRef idx="3">
            <a:schemeClr val="accent1"/>
          </a:lnRef>
          <a:fillRef idx="0">
            <a:schemeClr val="accent1"/>
          </a:fillRef>
          <a:effectRef idx="2">
            <a:schemeClr val="accent1"/>
          </a:effectRef>
          <a:fontRef idx="minor">
            <a:schemeClr val="tx1"/>
          </a:fontRef>
        </p:style>
      </p:cxnSp>
      <p:pic>
        <p:nvPicPr>
          <p:cNvPr id="3" name="音频 2">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243"/>
    </mc:Choice>
    <mc:Fallback>
      <p:transition spd="slow" advTm="29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899802" y="2105025"/>
            <a:ext cx="6392395" cy="1323975"/>
          </a:xfrm>
        </p:spPr>
        <p:txBody>
          <a:bodyPr>
            <a:normAutofit/>
          </a:bodyPr>
          <a:lstStyle/>
          <a:p>
            <a:pPr algn="ctr"/>
            <a:r>
              <a:rPr lang="zh-CN" altLang="en-US" dirty="0">
                <a:latin typeface="微软雅黑" panose="020B0503020204020204" pitchFamily="34" charset="-122"/>
                <a:ea typeface="微软雅黑" panose="020B0503020204020204" pitchFamily="34" charset="-122"/>
              </a:rPr>
              <a:t>二、产品简介</a:t>
            </a:r>
            <a:endParaRPr lang="zh-CN" altLang="en-US" dirty="0">
              <a:latin typeface="微软雅黑" panose="020B0503020204020204" pitchFamily="34" charset="-122"/>
              <a:ea typeface="微软雅黑" panose="020B0503020204020204" pitchFamily="34" charset="-122"/>
            </a:endParaRPr>
          </a:p>
        </p:txBody>
      </p:sp>
      <p:pic>
        <p:nvPicPr>
          <p:cNvPr id="5" name="音频 4">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605"/>
    </mc:Choice>
    <mc:Fallback>
      <p:transition spd="slow" advTm="4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圆角 3"/>
          <p:cNvSpPr/>
          <p:nvPr/>
        </p:nvSpPr>
        <p:spPr>
          <a:xfrm>
            <a:off x="2039687" y="2024058"/>
            <a:ext cx="1296220" cy="4286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微软雅黑" panose="020B0503020204020204" pitchFamily="34" charset="-122"/>
                <a:ea typeface="微软雅黑" panose="020B0503020204020204" pitchFamily="34" charset="-122"/>
              </a:rPr>
              <a:t>探头采样</a:t>
            </a:r>
            <a:endParaRPr lang="zh-CN" altLang="en-US" sz="2000" dirty="0">
              <a:latin typeface="微软雅黑" panose="020B0503020204020204" pitchFamily="34" charset="-122"/>
              <a:ea typeface="微软雅黑" panose="020B0503020204020204" pitchFamily="34" charset="-122"/>
            </a:endParaRPr>
          </a:p>
        </p:txBody>
      </p:sp>
      <p:sp>
        <p:nvSpPr>
          <p:cNvPr id="5" name="矩形: 圆角 4"/>
          <p:cNvSpPr/>
          <p:nvPr/>
        </p:nvSpPr>
        <p:spPr>
          <a:xfrm>
            <a:off x="1170304" y="3136899"/>
            <a:ext cx="3034983" cy="4286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微软雅黑" panose="020B0503020204020204" pitchFamily="34" charset="-122"/>
                <a:ea typeface="微软雅黑" panose="020B0503020204020204" pitchFamily="34" charset="-122"/>
              </a:rPr>
              <a:t>酸碱度、温度、浊度数值</a:t>
            </a:r>
            <a:endParaRPr lang="zh-CN" altLang="en-US" sz="2000" dirty="0">
              <a:latin typeface="微软雅黑" panose="020B0503020204020204" pitchFamily="34" charset="-122"/>
              <a:ea typeface="微软雅黑" panose="020B0503020204020204" pitchFamily="34" charset="-122"/>
            </a:endParaRPr>
          </a:p>
        </p:txBody>
      </p:sp>
      <p:sp>
        <p:nvSpPr>
          <p:cNvPr id="6" name="矩形: 圆角 5"/>
          <p:cNvSpPr/>
          <p:nvPr/>
        </p:nvSpPr>
        <p:spPr>
          <a:xfrm>
            <a:off x="1110864" y="4249740"/>
            <a:ext cx="3153863" cy="4286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微软雅黑" panose="020B0503020204020204" pitchFamily="34" charset="-122"/>
                <a:ea typeface="微软雅黑" panose="020B0503020204020204" pitchFamily="34" charset="-122"/>
              </a:rPr>
              <a:t>软件、网页、手机端呈现</a:t>
            </a:r>
            <a:endParaRPr lang="zh-CN" altLang="en-US" sz="2000" dirty="0">
              <a:latin typeface="微软雅黑" panose="020B0503020204020204" pitchFamily="34" charset="-122"/>
              <a:ea typeface="微软雅黑" panose="020B0503020204020204" pitchFamily="34" charset="-122"/>
            </a:endParaRPr>
          </a:p>
        </p:txBody>
      </p:sp>
      <p:sp>
        <p:nvSpPr>
          <p:cNvPr id="7" name="矩形: 圆角 6"/>
          <p:cNvSpPr/>
          <p:nvPr/>
        </p:nvSpPr>
        <p:spPr>
          <a:xfrm>
            <a:off x="1999430" y="5161520"/>
            <a:ext cx="1376729" cy="42862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微软雅黑" panose="020B0503020204020204" pitchFamily="34" charset="-122"/>
                <a:ea typeface="微软雅黑" panose="020B0503020204020204" pitchFamily="34" charset="-122"/>
              </a:rPr>
              <a:t>数据处理</a:t>
            </a:r>
            <a:endParaRPr lang="zh-CN" altLang="en-US" sz="2000" dirty="0">
              <a:latin typeface="微软雅黑" panose="020B0503020204020204" pitchFamily="34" charset="-122"/>
              <a:ea typeface="微软雅黑" panose="020B0503020204020204" pitchFamily="34" charset="-122"/>
            </a:endParaRPr>
          </a:p>
        </p:txBody>
      </p:sp>
      <p:cxnSp>
        <p:nvCxnSpPr>
          <p:cNvPr id="9" name="直接箭头连接符 8"/>
          <p:cNvCxnSpPr>
            <a:stCxn id="4" idx="2"/>
            <a:endCxn id="5" idx="0"/>
          </p:cNvCxnSpPr>
          <p:nvPr/>
        </p:nvCxnSpPr>
        <p:spPr>
          <a:xfrm flipH="1">
            <a:off x="2687796" y="2452686"/>
            <a:ext cx="1" cy="68421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a:stCxn id="5" idx="2"/>
            <a:endCxn id="6" idx="0"/>
          </p:cNvCxnSpPr>
          <p:nvPr/>
        </p:nvCxnSpPr>
        <p:spPr>
          <a:xfrm>
            <a:off x="2687796" y="3565527"/>
            <a:ext cx="0" cy="68421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a:stCxn id="6" idx="2"/>
            <a:endCxn id="7" idx="0"/>
          </p:cNvCxnSpPr>
          <p:nvPr/>
        </p:nvCxnSpPr>
        <p:spPr>
          <a:xfrm flipH="1">
            <a:off x="2687795" y="4678368"/>
            <a:ext cx="1" cy="48315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2905125" y="2540000"/>
            <a:ext cx="805105" cy="369332"/>
          </a:xfrm>
          <a:prstGeom prst="rect">
            <a:avLst/>
          </a:prstGeom>
          <a:noFill/>
          <a:ln>
            <a:noFill/>
          </a:ln>
        </p:spPr>
        <p:style>
          <a:lnRef idx="0">
            <a:scrgbClr r="0" g="0" b="0"/>
          </a:lnRef>
          <a:fillRef idx="0">
            <a:scrgbClr r="0" g="0" b="0"/>
          </a:fillRef>
          <a:effectRef idx="0">
            <a:scrgbClr r="0" g="0" b="0"/>
          </a:effectRef>
          <a:fontRef idx="minor">
            <a:schemeClr val="accent5"/>
          </a:fontRef>
        </p:style>
        <p:txBody>
          <a:bodyPr wrap="square" rtlCol="0">
            <a:spAutoFit/>
          </a:bodyPr>
          <a:lstStyle/>
          <a:p>
            <a:r>
              <a:rPr lang="zh-CN" altLang="en-US" dirty="0">
                <a:latin typeface="微软雅黑" panose="020B0503020204020204" pitchFamily="34" charset="-122"/>
                <a:ea typeface="微软雅黑" panose="020B0503020204020204" pitchFamily="34" charset="-122"/>
              </a:rPr>
              <a:t>检测</a:t>
            </a:r>
            <a:endParaRPr lang="zh-CN" altLang="en-US" dirty="0">
              <a:latin typeface="微软雅黑" panose="020B0503020204020204" pitchFamily="34" charset="-122"/>
              <a:ea typeface="微软雅黑" panose="020B0503020204020204" pitchFamily="34" charset="-122"/>
            </a:endParaRPr>
          </a:p>
        </p:txBody>
      </p:sp>
      <p:sp>
        <p:nvSpPr>
          <p:cNvPr id="16" name="文本框 15"/>
          <p:cNvSpPr txBox="1"/>
          <p:nvPr/>
        </p:nvSpPr>
        <p:spPr>
          <a:xfrm>
            <a:off x="2905125" y="3679347"/>
            <a:ext cx="805100" cy="369332"/>
          </a:xfrm>
          <a:prstGeom prst="rect">
            <a:avLst/>
          </a:prstGeom>
          <a:noFill/>
          <a:ln>
            <a:noFill/>
          </a:ln>
        </p:spPr>
        <p:style>
          <a:lnRef idx="0">
            <a:scrgbClr r="0" g="0" b="0"/>
          </a:lnRef>
          <a:fillRef idx="0">
            <a:scrgbClr r="0" g="0" b="0"/>
          </a:fillRef>
          <a:effectRef idx="0">
            <a:scrgbClr r="0" g="0" b="0"/>
          </a:effectRef>
          <a:fontRef idx="minor">
            <a:schemeClr val="accent5"/>
          </a:fontRef>
        </p:style>
        <p:txBody>
          <a:bodyPr wrap="square" rtlCol="0">
            <a:spAutoFit/>
          </a:bodyPr>
          <a:lstStyle/>
          <a:p>
            <a:r>
              <a:rPr lang="zh-CN" altLang="en-US" dirty="0">
                <a:latin typeface="微软雅黑" panose="020B0503020204020204" pitchFamily="34" charset="-122"/>
                <a:ea typeface="微软雅黑" panose="020B0503020204020204" pitchFamily="34" charset="-122"/>
              </a:rPr>
              <a:t>反馈</a:t>
            </a:r>
            <a:endParaRPr lang="zh-CN" altLang="en-US" dirty="0">
              <a:latin typeface="微软雅黑" panose="020B0503020204020204" pitchFamily="34" charset="-122"/>
              <a:ea typeface="微软雅黑" panose="020B0503020204020204" pitchFamily="34" charset="-122"/>
            </a:endParaRPr>
          </a:p>
        </p:txBody>
      </p:sp>
      <p:sp>
        <p:nvSpPr>
          <p:cNvPr id="27" name="文本框 26"/>
          <p:cNvSpPr txBox="1"/>
          <p:nvPr/>
        </p:nvSpPr>
        <p:spPr>
          <a:xfrm>
            <a:off x="1115173" y="1109012"/>
            <a:ext cx="3251586" cy="461665"/>
          </a:xfrm>
          <a:prstGeom prst="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zh-CN" altLang="en-US" sz="2400" dirty="0">
                <a:latin typeface="微软雅黑" panose="020B0503020204020204" pitchFamily="34" charset="-122"/>
                <a:ea typeface="微软雅黑" panose="020B0503020204020204" pitchFamily="34" charset="-122"/>
              </a:rPr>
              <a:t>污水在线自动检测装置</a:t>
            </a:r>
            <a:endParaRPr lang="zh-CN" altLang="en-US" sz="2400" dirty="0">
              <a:latin typeface="微软雅黑" panose="020B0503020204020204" pitchFamily="34" charset="-122"/>
              <a:ea typeface="微软雅黑" panose="020B0503020204020204" pitchFamily="34" charset="-122"/>
            </a:endParaRPr>
          </a:p>
        </p:txBody>
      </p:sp>
      <p:sp>
        <p:nvSpPr>
          <p:cNvPr id="28" name="文本框 27"/>
          <p:cNvSpPr txBox="1"/>
          <p:nvPr/>
        </p:nvSpPr>
        <p:spPr>
          <a:xfrm>
            <a:off x="7079477" y="2185986"/>
            <a:ext cx="3997350" cy="2862322"/>
          </a:xfrm>
          <a:prstGeom prst="rect">
            <a:avLst/>
          </a:prstGeom>
          <a:solidFill>
            <a:schemeClr val="bg1">
              <a:alpha val="10000"/>
            </a:schemeClr>
          </a:solidFill>
        </p:spPr>
        <p:txBody>
          <a:bodyPr wrap="square" rtlCol="0">
            <a:spAutoFit/>
          </a:bodyPr>
          <a:lstStyle/>
          <a:p>
            <a:pPr marL="285750" indent="-285750">
              <a:buFont typeface="Wingdings" panose="05000000000000000000" pitchFamily="2" charset="2"/>
              <a:buChar char="ü"/>
            </a:pPr>
            <a:r>
              <a:rPr lang="en-US" altLang="zh-CN" sz="1800" dirty="0">
                <a:effectLst/>
                <a:latin typeface="微软雅黑" panose="020B0503020204020204" pitchFamily="34" charset="-122"/>
                <a:ea typeface="微软雅黑" panose="020B0503020204020204" pitchFamily="34" charset="-122"/>
                <a:cs typeface="宋体" panose="02010600030101010101" pitchFamily="2" charset="-122"/>
              </a:rPr>
              <a:t>NB-IOT(BC26) </a:t>
            </a:r>
            <a:r>
              <a:rPr lang="zh-CN" altLang="zh-CN" sz="1800" dirty="0">
                <a:effectLst/>
                <a:latin typeface="微软雅黑" panose="020B0503020204020204" pitchFamily="34" charset="-122"/>
                <a:ea typeface="微软雅黑" panose="020B0503020204020204" pitchFamily="34" charset="-122"/>
                <a:cs typeface="宋体" panose="02010600030101010101" pitchFamily="2" charset="-122"/>
              </a:rPr>
              <a:t>低功耗广域网技术</a:t>
            </a:r>
            <a:endParaRPr lang="en-US" altLang="zh-CN" sz="1800" dirty="0">
              <a:effectLst/>
              <a:latin typeface="微软雅黑" panose="020B0503020204020204" pitchFamily="34" charset="-122"/>
              <a:ea typeface="微软雅黑" panose="020B0503020204020204" pitchFamily="34" charset="-122"/>
              <a:cs typeface="宋体" panose="02010600030101010101" pitchFamily="2" charset="-122"/>
            </a:endParaRPr>
          </a:p>
          <a:p>
            <a:pPr marL="285750" indent="-285750">
              <a:buFont typeface="Wingdings" panose="05000000000000000000" pitchFamily="2" charset="2"/>
              <a:buChar char="ü"/>
            </a:pPr>
            <a:endParaRPr lang="en-US" altLang="zh-CN" sz="1800" dirty="0">
              <a:effectLst/>
              <a:latin typeface="微软雅黑" panose="020B0503020204020204" pitchFamily="34" charset="-122"/>
              <a:ea typeface="微软雅黑" panose="020B0503020204020204" pitchFamily="34" charset="-122"/>
              <a:cs typeface="宋体" panose="02010600030101010101" pitchFamily="2" charset="-122"/>
            </a:endParaRPr>
          </a:p>
          <a:p>
            <a:pPr marL="285750" indent="-285750">
              <a:buFont typeface="Wingdings" panose="05000000000000000000" pitchFamily="2" charset="2"/>
              <a:buChar char="ü"/>
            </a:pPr>
            <a:r>
              <a:rPr lang="en-US" altLang="zh-CN" sz="1800" dirty="0">
                <a:effectLst/>
                <a:latin typeface="微软雅黑" panose="020B0503020204020204" pitchFamily="34" charset="-122"/>
                <a:ea typeface="微软雅黑" panose="020B0503020204020204" pitchFamily="34" charset="-122"/>
                <a:cs typeface="宋体" panose="02010600030101010101" pitchFamily="2" charset="-122"/>
              </a:rPr>
              <a:t>STM32</a:t>
            </a:r>
            <a:r>
              <a:rPr lang="zh-CN" altLang="zh-CN" sz="1800" dirty="0">
                <a:effectLst/>
                <a:latin typeface="微软雅黑" panose="020B0503020204020204" pitchFamily="34" charset="-122"/>
                <a:ea typeface="微软雅黑" panose="020B0503020204020204" pitchFamily="34" charset="-122"/>
                <a:cs typeface="宋体" panose="02010600030101010101" pitchFamily="2" charset="-122"/>
              </a:rPr>
              <a:t>嵌入式应用设计的</a:t>
            </a:r>
            <a:r>
              <a:rPr lang="en-US" altLang="zh-CN" sz="1800" dirty="0">
                <a:effectLst/>
                <a:latin typeface="微软雅黑" panose="020B0503020204020204" pitchFamily="34" charset="-122"/>
                <a:ea typeface="微软雅黑" panose="020B0503020204020204" pitchFamily="34" charset="-122"/>
                <a:cs typeface="宋体" panose="02010600030101010101" pitchFamily="2" charset="-122"/>
              </a:rPr>
              <a:t>ARM</a:t>
            </a:r>
            <a:r>
              <a:rPr lang="zh-CN" altLang="zh-CN" sz="1800" dirty="0">
                <a:effectLst/>
                <a:latin typeface="微软雅黑" panose="020B0503020204020204" pitchFamily="34" charset="-122"/>
                <a:ea typeface="微软雅黑" panose="020B0503020204020204" pitchFamily="34" charset="-122"/>
                <a:cs typeface="宋体" panose="02010600030101010101" pitchFamily="2" charset="-122"/>
              </a:rPr>
              <a:t>开发技术</a:t>
            </a:r>
            <a:endParaRPr lang="en-US" altLang="zh-CN" sz="1800" dirty="0">
              <a:effectLst/>
              <a:latin typeface="微软雅黑" panose="020B0503020204020204" pitchFamily="34" charset="-122"/>
              <a:ea typeface="微软雅黑" panose="020B0503020204020204" pitchFamily="34" charset="-122"/>
              <a:cs typeface="宋体" panose="02010600030101010101" pitchFamily="2" charset="-122"/>
            </a:endParaRPr>
          </a:p>
          <a:p>
            <a:pPr marL="285750" indent="-285750">
              <a:buFont typeface="Wingdings" panose="05000000000000000000" pitchFamily="2" charset="2"/>
              <a:buChar char="ü"/>
            </a:pPr>
            <a:endParaRPr lang="en-US" altLang="zh-CN" sz="1800" dirty="0">
              <a:effectLst/>
              <a:latin typeface="微软雅黑" panose="020B0503020204020204" pitchFamily="34" charset="-122"/>
              <a:ea typeface="微软雅黑" panose="020B0503020204020204" pitchFamily="34" charset="-122"/>
              <a:cs typeface="宋体" panose="02010600030101010101" pitchFamily="2" charset="-122"/>
            </a:endParaRPr>
          </a:p>
          <a:p>
            <a:pPr marL="285750" indent="-285750">
              <a:buFont typeface="Wingdings" panose="05000000000000000000" pitchFamily="2" charset="2"/>
              <a:buChar char="ü"/>
            </a:pPr>
            <a:r>
              <a:rPr lang="zh-CN" altLang="zh-CN" sz="1800" dirty="0">
                <a:effectLst/>
                <a:latin typeface="微软雅黑" panose="020B0503020204020204" pitchFamily="34" charset="-122"/>
                <a:ea typeface="微软雅黑" panose="020B0503020204020204" pitchFamily="34" charset="-122"/>
                <a:cs typeface="宋体" panose="02010600030101010101" pitchFamily="2" charset="-122"/>
              </a:rPr>
              <a:t>阿里云物联网平台的应用技术</a:t>
            </a:r>
            <a:endParaRPr lang="en-US" altLang="zh-CN" sz="1800" dirty="0">
              <a:effectLst/>
              <a:latin typeface="微软雅黑" panose="020B0503020204020204" pitchFamily="34" charset="-122"/>
              <a:ea typeface="微软雅黑" panose="020B0503020204020204" pitchFamily="34" charset="-122"/>
              <a:cs typeface="宋体" panose="02010600030101010101" pitchFamily="2" charset="-122"/>
            </a:endParaRPr>
          </a:p>
          <a:p>
            <a:pPr marL="285750" indent="-285750">
              <a:buFont typeface="Wingdings" panose="05000000000000000000" pitchFamily="2" charset="2"/>
              <a:buChar char="ü"/>
            </a:pPr>
            <a:endParaRPr lang="en-US" altLang="zh-CN" sz="1800" dirty="0">
              <a:effectLst/>
              <a:latin typeface="微软雅黑" panose="020B0503020204020204" pitchFamily="34" charset="-122"/>
              <a:ea typeface="微软雅黑" panose="020B0503020204020204" pitchFamily="34" charset="-122"/>
              <a:cs typeface="宋体" panose="02010600030101010101" pitchFamily="2" charset="-122"/>
            </a:endParaRPr>
          </a:p>
          <a:p>
            <a:pPr marL="285750" indent="-285750">
              <a:buFont typeface="Wingdings" panose="05000000000000000000" pitchFamily="2" charset="2"/>
              <a:buChar char="ü"/>
            </a:pPr>
            <a:r>
              <a:rPr lang="zh-CN" altLang="zh-CN" sz="1800" dirty="0">
                <a:effectLst/>
                <a:latin typeface="微软雅黑" panose="020B0503020204020204" pitchFamily="34" charset="-122"/>
                <a:ea typeface="微软雅黑" panose="020B0503020204020204" pitchFamily="34" charset="-122"/>
                <a:cs typeface="宋体" panose="02010600030101010101" pitchFamily="2" charset="-122"/>
              </a:rPr>
              <a:t>基于</a:t>
            </a:r>
            <a:r>
              <a:rPr lang="en-US" altLang="zh-CN" sz="1800" dirty="0">
                <a:effectLst/>
                <a:latin typeface="微软雅黑" panose="020B0503020204020204" pitchFamily="34" charset="-122"/>
                <a:ea typeface="微软雅黑" panose="020B0503020204020204" pitchFamily="34" charset="-122"/>
                <a:cs typeface="宋体" panose="02010600030101010101" pitchFamily="2" charset="-122"/>
              </a:rPr>
              <a:t>keil5</a:t>
            </a:r>
            <a:r>
              <a:rPr lang="zh-CN" altLang="zh-CN" sz="1800" dirty="0">
                <a:effectLst/>
                <a:latin typeface="微软雅黑" panose="020B0503020204020204" pitchFamily="34" charset="-122"/>
                <a:ea typeface="微软雅黑" panose="020B0503020204020204" pitchFamily="34" charset="-122"/>
                <a:cs typeface="宋体" panose="02010600030101010101" pitchFamily="2" charset="-122"/>
              </a:rPr>
              <a:t>软件环境上的开发技术</a:t>
            </a:r>
            <a:endParaRPr lang="en-US" altLang="zh-CN" sz="1800" dirty="0">
              <a:effectLst/>
              <a:latin typeface="微软雅黑" panose="020B0503020204020204" pitchFamily="34" charset="-122"/>
              <a:ea typeface="微软雅黑" panose="020B0503020204020204" pitchFamily="34" charset="-122"/>
              <a:cs typeface="宋体" panose="02010600030101010101" pitchFamily="2" charset="-122"/>
            </a:endParaRPr>
          </a:p>
          <a:p>
            <a:pPr marL="285750" indent="-285750">
              <a:buFont typeface="Wingdings" panose="05000000000000000000" pitchFamily="2" charset="2"/>
              <a:buChar char="ü"/>
            </a:pPr>
            <a:endParaRPr lang="en-US" altLang="zh-CN" sz="1800" dirty="0">
              <a:effectLst/>
              <a:latin typeface="微软雅黑" panose="020B0503020204020204" pitchFamily="34" charset="-122"/>
              <a:ea typeface="微软雅黑" panose="020B0503020204020204" pitchFamily="34" charset="-122"/>
              <a:cs typeface="宋体" panose="02010600030101010101" pitchFamily="2" charset="-122"/>
            </a:endParaRPr>
          </a:p>
          <a:p>
            <a:pPr marL="285750" indent="-285750">
              <a:buFont typeface="Wingdings" panose="05000000000000000000" pitchFamily="2" charset="2"/>
              <a:buChar char="ü"/>
            </a:pPr>
            <a:r>
              <a:rPr lang="zh-CN" altLang="zh-CN" sz="1800" dirty="0">
                <a:effectLst/>
                <a:latin typeface="微软雅黑" panose="020B0503020204020204" pitchFamily="34" charset="-122"/>
                <a:ea typeface="微软雅黑" panose="020B0503020204020204" pitchFamily="34" charset="-122"/>
                <a:cs typeface="宋体" panose="02010600030101010101" pitchFamily="2" charset="-122"/>
              </a:rPr>
              <a:t>根据</a:t>
            </a:r>
            <a:r>
              <a:rPr lang="en-US" altLang="zh-CN" sz="1800" dirty="0">
                <a:effectLst/>
                <a:latin typeface="微软雅黑" panose="020B0503020204020204" pitchFamily="34" charset="-122"/>
                <a:ea typeface="微软雅黑" panose="020B0503020204020204" pitchFamily="34" charset="-122"/>
                <a:cs typeface="宋体" panose="02010600030101010101" pitchFamily="2" charset="-122"/>
              </a:rPr>
              <a:t>MQTT</a:t>
            </a:r>
            <a:r>
              <a:rPr lang="zh-CN" altLang="zh-CN" sz="1800" dirty="0">
                <a:effectLst/>
                <a:latin typeface="微软雅黑" panose="020B0503020204020204" pitchFamily="34" charset="-122"/>
                <a:ea typeface="微软雅黑" panose="020B0503020204020204" pitchFamily="34" charset="-122"/>
                <a:cs typeface="宋体" panose="02010600030101010101" pitchFamily="2" charset="-122"/>
              </a:rPr>
              <a:t>协议的数据传输技术</a:t>
            </a:r>
            <a:endParaRPr lang="en-US" altLang="zh-CN" sz="1800" dirty="0">
              <a:effectLst/>
              <a:latin typeface="微软雅黑" panose="020B0503020204020204" pitchFamily="34" charset="-122"/>
              <a:ea typeface="微软雅黑" panose="020B0503020204020204" pitchFamily="34" charset="-122"/>
              <a:cs typeface="宋体" panose="02010600030101010101" pitchFamily="2" charset="-122"/>
            </a:endParaRPr>
          </a:p>
        </p:txBody>
      </p:sp>
      <p:sp>
        <p:nvSpPr>
          <p:cNvPr id="30" name="文本框 29"/>
          <p:cNvSpPr txBox="1"/>
          <p:nvPr/>
        </p:nvSpPr>
        <p:spPr>
          <a:xfrm>
            <a:off x="7079477" y="1109012"/>
            <a:ext cx="1619250" cy="461665"/>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rtlCol="0">
            <a:spAutoFit/>
          </a:bodyPr>
          <a:lstStyle/>
          <a:p>
            <a:r>
              <a:rPr lang="zh-CN" altLang="en-US" sz="2400" dirty="0">
                <a:latin typeface="微软雅黑" panose="020B0503020204020204" pitchFamily="34" charset="-122"/>
                <a:ea typeface="微软雅黑" panose="020B0503020204020204" pitchFamily="34" charset="-122"/>
              </a:rPr>
              <a:t>运用技术：</a:t>
            </a:r>
            <a:endParaRPr lang="zh-CN" altLang="en-US" sz="2400" dirty="0">
              <a:latin typeface="微软雅黑" panose="020B0503020204020204" pitchFamily="34" charset="-122"/>
              <a:ea typeface="微软雅黑" panose="020B0503020204020204" pitchFamily="34" charset="-122"/>
            </a:endParaRPr>
          </a:p>
        </p:txBody>
      </p:sp>
      <p:cxnSp>
        <p:nvCxnSpPr>
          <p:cNvPr id="38" name="直接连接符 37"/>
          <p:cNvCxnSpPr/>
          <p:nvPr/>
        </p:nvCxnSpPr>
        <p:spPr>
          <a:xfrm>
            <a:off x="5981700" y="0"/>
            <a:ext cx="0" cy="6365240"/>
          </a:xfrm>
          <a:prstGeom prst="line">
            <a:avLst/>
          </a:prstGeom>
        </p:spPr>
        <p:style>
          <a:lnRef idx="1">
            <a:schemeClr val="accent1"/>
          </a:lnRef>
          <a:fillRef idx="0">
            <a:schemeClr val="accent1"/>
          </a:fillRef>
          <a:effectRef idx="0">
            <a:schemeClr val="accent1"/>
          </a:effectRef>
          <a:fontRef idx="minor">
            <a:schemeClr val="tx1"/>
          </a:fontRef>
        </p:style>
      </p:cxnSp>
      <p:pic>
        <p:nvPicPr>
          <p:cNvPr id="10" name="音频 9">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2891"/>
    </mc:Choice>
    <mc:Fallback>
      <p:transition spd="slow" advTm="528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60900" y="475013"/>
            <a:ext cx="9870199" cy="5412690"/>
          </a:xfrm>
          <a:prstGeom prst="rect">
            <a:avLst/>
          </a:prstGeom>
        </p:spPr>
      </p:pic>
      <p:pic>
        <p:nvPicPr>
          <p:cNvPr id="4" name="音频 3">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9738"/>
    </mc:Choice>
    <mc:Fallback>
      <p:transition spd="slow" advTm="497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l="4872" r="44288"/>
          <a:stretch>
            <a:fillRect/>
          </a:stretch>
        </p:blipFill>
        <p:spPr>
          <a:xfrm>
            <a:off x="118754" y="1168492"/>
            <a:ext cx="4386439" cy="2098492"/>
          </a:xfrm>
          <a:prstGeom prst="rect">
            <a:avLst/>
          </a:prstGeom>
        </p:spPr>
      </p:pic>
      <p:sp>
        <p:nvSpPr>
          <p:cNvPr id="4" name="文本框 3"/>
          <p:cNvSpPr txBox="1"/>
          <p:nvPr/>
        </p:nvSpPr>
        <p:spPr>
          <a:xfrm>
            <a:off x="498762" y="399050"/>
            <a:ext cx="6935190" cy="769441"/>
          </a:xfrm>
          <a:prstGeom prst="rect">
            <a:avLst/>
          </a:prstGeom>
          <a:noFill/>
        </p:spPr>
        <p:txBody>
          <a:bodyPr wrap="square" rtlCol="0">
            <a:spAutoFit/>
          </a:bodyPr>
          <a:lstStyle/>
          <a:p>
            <a:r>
              <a:rPr lang="zh-CN" altLang="en-US" sz="4400" dirty="0"/>
              <a:t>检测模块</a:t>
            </a:r>
            <a:endParaRPr lang="zh-CN" altLang="en-US" sz="4400" dirty="0"/>
          </a:p>
        </p:txBody>
      </p:sp>
      <p:sp>
        <p:nvSpPr>
          <p:cNvPr id="6" name="文本框 5"/>
          <p:cNvSpPr txBox="1"/>
          <p:nvPr/>
        </p:nvSpPr>
        <p:spPr>
          <a:xfrm>
            <a:off x="6096000" y="399049"/>
            <a:ext cx="4524499" cy="769441"/>
          </a:xfrm>
          <a:prstGeom prst="rect">
            <a:avLst/>
          </a:prstGeom>
          <a:noFill/>
        </p:spPr>
        <p:txBody>
          <a:bodyPr wrap="square" rtlCol="0">
            <a:spAutoFit/>
          </a:bodyPr>
          <a:lstStyle/>
          <a:p>
            <a:r>
              <a:rPr lang="zh-CN" altLang="en-US" sz="4400" dirty="0"/>
              <a:t>使用平台：</a:t>
            </a:r>
            <a:endParaRPr lang="zh-CN" altLang="en-US" sz="4400" dirty="0"/>
          </a:p>
        </p:txBody>
      </p:sp>
      <p:pic>
        <p:nvPicPr>
          <p:cNvPr id="7" name="图片 6"/>
          <p:cNvPicPr>
            <a:picLocks noChangeAspect="1"/>
          </p:cNvPicPr>
          <p:nvPr/>
        </p:nvPicPr>
        <p:blipFill rotWithShape="1">
          <a:blip r:embed="rId1">
            <a:extLst>
              <a:ext uri="{28A0092B-C50C-407E-A947-70E740481C1C}">
                <a14:useLocalDpi xmlns:a14="http://schemas.microsoft.com/office/drawing/2010/main" val="0"/>
              </a:ext>
            </a:extLst>
          </a:blip>
          <a:srcRect l="57177" r="10921" b="4597"/>
          <a:stretch>
            <a:fillRect/>
          </a:stretch>
        </p:blipFill>
        <p:spPr>
          <a:xfrm>
            <a:off x="108696" y="3266984"/>
            <a:ext cx="2693015" cy="1958793"/>
          </a:xfrm>
          <a:prstGeom prst="rect">
            <a:avLst/>
          </a:prstGeom>
        </p:spPr>
      </p:pic>
      <p:sp>
        <p:nvSpPr>
          <p:cNvPr id="8" name="文本框 7"/>
          <p:cNvSpPr txBox="1"/>
          <p:nvPr/>
        </p:nvSpPr>
        <p:spPr>
          <a:xfrm>
            <a:off x="2432712" y="3169537"/>
            <a:ext cx="2671948" cy="2308324"/>
          </a:xfrm>
          <a:prstGeom prst="rect">
            <a:avLst/>
          </a:prstGeom>
          <a:noFill/>
        </p:spPr>
        <p:txBody>
          <a:bodyPr wrap="square" rtlCol="0">
            <a:spAutoFit/>
          </a:bodyPr>
          <a:lstStyle/>
          <a:p>
            <a:r>
              <a:rPr lang="en-US" altLang="zh-CN" sz="2400" dirty="0">
                <a:effectLst/>
                <a:latin typeface="宋体" panose="02010600030101010101" pitchFamily="2" charset="-122"/>
                <a:cs typeface="宋体" panose="02010600030101010101" pitchFamily="2" charset="-122"/>
              </a:rPr>
              <a:t>PH</a:t>
            </a:r>
            <a:r>
              <a:rPr lang="zh-CN" altLang="zh-CN" sz="2400" dirty="0">
                <a:effectLst/>
                <a:ea typeface="宋体" panose="02010600030101010101" pitchFamily="2" charset="-122"/>
                <a:cs typeface="宋体" panose="02010600030101010101" pitchFamily="2" charset="-122"/>
              </a:rPr>
              <a:t>传感器模块</a:t>
            </a:r>
            <a:r>
              <a:rPr lang="en-US" altLang="zh-CN" sz="2400" dirty="0">
                <a:effectLst/>
                <a:ea typeface="宋体" panose="02010600030101010101" pitchFamily="2" charset="-122"/>
                <a:cs typeface="宋体" panose="02010600030101010101" pitchFamily="2" charset="-122"/>
              </a:rPr>
              <a:t>E201-BNC</a:t>
            </a:r>
            <a:endParaRPr lang="en-US" altLang="zh-CN" sz="2400" dirty="0">
              <a:effectLst/>
              <a:ea typeface="宋体" panose="02010600030101010101" pitchFamily="2" charset="-122"/>
              <a:cs typeface="宋体" panose="02010600030101010101" pitchFamily="2" charset="-122"/>
            </a:endParaRPr>
          </a:p>
          <a:p>
            <a:r>
              <a:rPr lang="zh-CN" altLang="zh-CN" sz="2400" dirty="0">
                <a:effectLst/>
                <a:ea typeface="宋体" panose="02010600030101010101" pitchFamily="2" charset="-122"/>
                <a:cs typeface="宋体" panose="02010600030101010101" pitchFamily="2" charset="-122"/>
              </a:rPr>
              <a:t>浊度传感器模块</a:t>
            </a:r>
            <a:r>
              <a:rPr lang="en-US" altLang="zh-CN" sz="2400" dirty="0">
                <a:effectLst/>
                <a:ea typeface="宋体" panose="02010600030101010101" pitchFamily="2" charset="-122"/>
                <a:cs typeface="宋体" panose="02010600030101010101" pitchFamily="2" charset="-122"/>
              </a:rPr>
              <a:t>TS-300B</a:t>
            </a:r>
            <a:endParaRPr lang="en-US" altLang="zh-CN" sz="2400" dirty="0">
              <a:ea typeface="宋体" panose="02010600030101010101" pitchFamily="2" charset="-122"/>
              <a:cs typeface="宋体" panose="02010600030101010101" pitchFamily="2" charset="-122"/>
            </a:endParaRPr>
          </a:p>
          <a:p>
            <a:r>
              <a:rPr lang="zh-CN" altLang="zh-CN" sz="2400" dirty="0">
                <a:effectLst/>
                <a:ea typeface="宋体" panose="02010600030101010101" pitchFamily="2" charset="-122"/>
                <a:cs typeface="宋体" panose="02010600030101010101" pitchFamily="2" charset="-122"/>
              </a:rPr>
              <a:t>温度传感器模块</a:t>
            </a:r>
            <a:r>
              <a:rPr lang="en-US" altLang="zh-CN" sz="2400" dirty="0">
                <a:effectLst/>
                <a:ea typeface="宋体" panose="02010600030101010101" pitchFamily="2" charset="-122"/>
                <a:cs typeface="宋体" panose="02010600030101010101" pitchFamily="2" charset="-122"/>
              </a:rPr>
              <a:t>ds18b20</a:t>
            </a:r>
            <a:endParaRPr lang="zh-CN" altLang="en-US" sz="2400" dirty="0"/>
          </a:p>
        </p:txBody>
      </p:sp>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81269" y="1168490"/>
            <a:ext cx="7502035" cy="3660962"/>
          </a:xfrm>
          <a:prstGeom prst="rect">
            <a:avLst/>
          </a:prstGeom>
        </p:spPr>
      </p:pic>
      <p:sp>
        <p:nvSpPr>
          <p:cNvPr id="13" name="文本框 12"/>
          <p:cNvSpPr txBox="1"/>
          <p:nvPr/>
        </p:nvSpPr>
        <p:spPr>
          <a:xfrm>
            <a:off x="5353235" y="4952562"/>
            <a:ext cx="6249880" cy="954107"/>
          </a:xfrm>
          <a:prstGeom prst="rect">
            <a:avLst/>
          </a:prstGeom>
          <a:noFill/>
        </p:spPr>
        <p:txBody>
          <a:bodyPr wrap="square" rtlCol="0">
            <a:spAutoFit/>
          </a:bodyPr>
          <a:lstStyle/>
          <a:p>
            <a:r>
              <a:rPr lang="zh-CN" altLang="en-US" sz="2800" dirty="0"/>
              <a:t>阿里云平台</a:t>
            </a:r>
            <a:endParaRPr lang="en-US" altLang="zh-CN" sz="2800" dirty="0"/>
          </a:p>
          <a:p>
            <a:r>
              <a:rPr lang="zh-CN" altLang="en-US" sz="2800" dirty="0"/>
              <a:t>产品功能设置、调试、投产后台</a:t>
            </a:r>
            <a:endParaRPr lang="zh-CN" altLang="en-US" sz="2800" dirty="0"/>
          </a:p>
        </p:txBody>
      </p:sp>
      <p:pic>
        <p:nvPicPr>
          <p:cNvPr id="15" name="音频 14">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11569700" y="6235700"/>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0713"/>
    </mc:Choice>
    <mc:Fallback>
      <p:transition spd="slow" advTm="507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tags/tag1.xml><?xml version="1.0" encoding="utf-8"?>
<p:tagLst xmlns:p="http://schemas.openxmlformats.org/presentationml/2006/main">
  <p:tag name="KSO_WPP_MARK_KEY" val="527b283c-6e62-46bc-aa0a-ab92f66bbde3"/>
  <p:tag name="COMMONDATA" val="eyJoZGlkIjoiYmY2Y2UzNmRlYWVkZjZhZWE3ZDkzZjhmOWVlZTM1ZWMifQ=="/>
</p:tagLst>
</file>

<file path=ppt/theme/theme1.xml><?xml version="1.0" encoding="utf-8"?>
<a:theme xmlns:a="http://schemas.openxmlformats.org/drawingml/2006/main" name="回顾">
  <a:themeElements>
    <a:clrScheme name="回顾">
      <a:dk1>
        <a:sysClr val="windowText" lastClr="000000"/>
      </a:dk1>
      <a:lt1>
        <a:sysClr val="window" lastClr="FFFFFF"/>
      </a:lt1>
      <a:dk2>
        <a:srgbClr val="564B3C"/>
      </a:dk2>
      <a:lt2>
        <a:srgbClr val="ECEDD1"/>
      </a:lt2>
      <a:accent1>
        <a:srgbClr val="93A299"/>
      </a:accent1>
      <a:accent2>
        <a:srgbClr val="CF543F"/>
      </a:accent2>
      <a:accent3>
        <a:srgbClr val="B5AE53"/>
      </a:accent3>
      <a:accent4>
        <a:srgbClr val="848058"/>
      </a:accent4>
      <a:accent5>
        <a:srgbClr val="E8B54D"/>
      </a:accent5>
      <a:accent6>
        <a:srgbClr val="786C71"/>
      </a:accent6>
      <a:hlink>
        <a:srgbClr val="CCCC00"/>
      </a:hlink>
      <a:folHlink>
        <a:srgbClr val="B2B2B2"/>
      </a:folHlink>
    </a:clrScheme>
    <a:fontScheme name="回顾">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0</TotalTime>
  <Words>1126</Words>
  <Application>WPS 演示</Application>
  <PresentationFormat>宽屏</PresentationFormat>
  <Paragraphs>197</Paragraphs>
  <Slides>18</Slides>
  <Notes>0</Notes>
  <HiddenSlides>0</HiddenSlides>
  <MMClips>32</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18</vt:i4>
      </vt:variant>
    </vt:vector>
  </HeadingPairs>
  <TitlesOfParts>
    <vt:vector size="28" baseType="lpstr">
      <vt:lpstr>Arial</vt:lpstr>
      <vt:lpstr>宋体</vt:lpstr>
      <vt:lpstr>Wingdings</vt:lpstr>
      <vt:lpstr>Calibri</vt:lpstr>
      <vt:lpstr>微软雅黑</vt:lpstr>
      <vt:lpstr>Calibri Light</vt:lpstr>
      <vt:lpstr>Arial Unicode MS</vt:lpstr>
      <vt:lpstr>Times New Roman</vt:lpstr>
      <vt:lpstr>Impact</vt:lpstr>
      <vt:lpstr>回顾</vt:lpstr>
      <vt:lpstr>污水水质特性检测系统</vt:lpstr>
      <vt:lpstr>一、项目背景</vt:lpstr>
      <vt:lpstr>1.废水污染排放量</vt:lpstr>
      <vt:lpstr>2.水质检测系统政策</vt:lpstr>
      <vt:lpstr>3.水质检测国内外发展现状</vt:lpstr>
      <vt:lpstr>二、产品简介</vt:lpstr>
      <vt:lpstr>PowerPoint 演示文稿</vt:lpstr>
      <vt:lpstr>PowerPoint 演示文稿</vt:lpstr>
      <vt:lpstr>PowerPoint 演示文稿</vt:lpstr>
      <vt:lpstr>三、研究主要问题及方法</vt:lpstr>
      <vt:lpstr>1.测量数据的无线传输接收</vt:lpstr>
      <vt:lpstr>2.物联网平台的功能与数据处理</vt:lpstr>
      <vt:lpstr>PowerPoint 演示文稿</vt:lpstr>
      <vt:lpstr>PowerPoint 演示文稿</vt:lpstr>
      <vt:lpstr>PowerPoint 演示文稿</vt:lpstr>
      <vt:lpstr>六、创新点</vt:lpstr>
      <vt:lpstr>1.创新技术</vt:lpstr>
      <vt:lpstr>2.创新理念</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石 雨颖</dc:creator>
  <cp:lastModifiedBy>~Amanda</cp:lastModifiedBy>
  <cp:revision>30</cp:revision>
  <dcterms:created xsi:type="dcterms:W3CDTF">2022-02-15T07:46:00Z</dcterms:created>
  <dcterms:modified xsi:type="dcterms:W3CDTF">2023-04-10T08:55:04Z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6EEA57E0D25442738318A5078B41A2A6_12</vt:lpwstr>
  </property>
  <property fmtid="{D5CDD505-2E9C-101B-9397-08002B2CF9AE}" pid="3" name="KSOProductBuildVer">
    <vt:lpwstr>2052-11.1.0.14036</vt:lpwstr>
  </property>
</Properties>
</file>

<file path=docProps/thumbnail.jpeg>
</file>